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686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1843429" algn="l" defTabSz="3686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3686861" algn="l" defTabSz="3686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5530291" algn="l" defTabSz="3686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7373722" algn="l" defTabSz="3686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9217152" algn="l" defTabSz="3686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11060582" algn="l" defTabSz="3686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12904013" algn="l" defTabSz="3686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14747442" algn="l" defTabSz="3686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0C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 snapToGrid="0">
      <p:cViewPr>
        <p:scale>
          <a:sx n="30" d="100"/>
          <a:sy n="30" d="100"/>
        </p:scale>
        <p:origin x="66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3686861" latinLnBrk="0">
      <a:defRPr sz="4800">
        <a:latin typeface="+mn-lt"/>
        <a:ea typeface="+mn-ea"/>
        <a:cs typeface="+mn-cs"/>
        <a:sym typeface="Calibri"/>
      </a:defRPr>
    </a:lvl1pPr>
    <a:lvl2pPr indent="228600" defTabSz="3686861" latinLnBrk="0">
      <a:defRPr sz="4800">
        <a:latin typeface="+mn-lt"/>
        <a:ea typeface="+mn-ea"/>
        <a:cs typeface="+mn-cs"/>
        <a:sym typeface="Calibri"/>
      </a:defRPr>
    </a:lvl2pPr>
    <a:lvl3pPr indent="457200" defTabSz="3686861" latinLnBrk="0">
      <a:defRPr sz="4800">
        <a:latin typeface="+mn-lt"/>
        <a:ea typeface="+mn-ea"/>
        <a:cs typeface="+mn-cs"/>
        <a:sym typeface="Calibri"/>
      </a:defRPr>
    </a:lvl3pPr>
    <a:lvl4pPr indent="685800" defTabSz="3686861" latinLnBrk="0">
      <a:defRPr sz="4800">
        <a:latin typeface="+mn-lt"/>
        <a:ea typeface="+mn-ea"/>
        <a:cs typeface="+mn-cs"/>
        <a:sym typeface="Calibri"/>
      </a:defRPr>
    </a:lvl4pPr>
    <a:lvl5pPr indent="914400" defTabSz="3686861" latinLnBrk="0">
      <a:defRPr sz="4800">
        <a:latin typeface="+mn-lt"/>
        <a:ea typeface="+mn-ea"/>
        <a:cs typeface="+mn-cs"/>
        <a:sym typeface="Calibri"/>
      </a:defRPr>
    </a:lvl5pPr>
    <a:lvl6pPr indent="1143000" defTabSz="3686861" latinLnBrk="0">
      <a:defRPr sz="4800">
        <a:latin typeface="+mn-lt"/>
        <a:ea typeface="+mn-ea"/>
        <a:cs typeface="+mn-cs"/>
        <a:sym typeface="Calibri"/>
      </a:defRPr>
    </a:lvl6pPr>
    <a:lvl7pPr indent="1371600" defTabSz="3686861" latinLnBrk="0">
      <a:defRPr sz="4800">
        <a:latin typeface="+mn-lt"/>
        <a:ea typeface="+mn-ea"/>
        <a:cs typeface="+mn-cs"/>
        <a:sym typeface="Calibri"/>
      </a:defRPr>
    </a:lvl7pPr>
    <a:lvl8pPr indent="1600200" defTabSz="3686861" latinLnBrk="0">
      <a:defRPr sz="4800">
        <a:latin typeface="+mn-lt"/>
        <a:ea typeface="+mn-ea"/>
        <a:cs typeface="+mn-cs"/>
        <a:sym typeface="Calibri"/>
      </a:defRPr>
    </a:lvl8pPr>
    <a:lvl9pPr indent="1828800" defTabSz="3686861" latinLnBrk="0">
      <a:defRPr sz="48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My cutoff was a difference greater than 5 got bolded as a ‘large difference’ to note.</a:t>
            </a:r>
          </a:p>
        </p:txBody>
      </p:sp>
    </p:spTree>
    <p:extLst>
      <p:ext uri="{BB962C8B-B14F-4D97-AF65-F5344CB8AC3E}">
        <p14:creationId xmlns:p14="http://schemas.microsoft.com/office/powerpoint/2010/main" val="1868680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3291840" y="5387342"/>
            <a:ext cx="37307522" cy="11460481"/>
          </a:xfrm>
          <a:prstGeom prst="rect">
            <a:avLst/>
          </a:prstGeom>
        </p:spPr>
        <p:txBody>
          <a:bodyPr anchor="b"/>
          <a:lstStyle>
            <a:lvl1pPr algn="ctr">
              <a:defRPr sz="288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486400" y="17289781"/>
            <a:ext cx="32918400" cy="794766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1500"/>
            </a:lvl1pPr>
            <a:lvl2pPr marL="0" indent="2194560" algn="ctr">
              <a:buSzTx/>
              <a:buFontTx/>
              <a:buNone/>
              <a:defRPr sz="11500"/>
            </a:lvl2pPr>
            <a:lvl3pPr marL="0" indent="4389120" algn="ctr">
              <a:buSzTx/>
              <a:buFontTx/>
              <a:buNone/>
              <a:defRPr sz="11500"/>
            </a:lvl3pPr>
            <a:lvl4pPr marL="0" indent="6583680" algn="ctr">
              <a:buSzTx/>
              <a:buFontTx/>
              <a:buNone/>
              <a:defRPr sz="11500"/>
            </a:lvl4pPr>
            <a:lvl5pPr marL="0" indent="8778240" algn="ctr">
              <a:buSzTx/>
              <a:buFontTx/>
              <a:buNone/>
              <a:defRPr sz="115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2994661" y="8206748"/>
            <a:ext cx="37856162" cy="13693139"/>
          </a:xfrm>
          <a:prstGeom prst="rect">
            <a:avLst/>
          </a:prstGeom>
        </p:spPr>
        <p:txBody>
          <a:bodyPr anchor="b"/>
          <a:lstStyle>
            <a:lvl1pPr>
              <a:defRPr sz="288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994661" y="22029428"/>
            <a:ext cx="37856162" cy="720089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1500"/>
            </a:lvl1pPr>
            <a:lvl2pPr marL="0" indent="2194560">
              <a:buSzTx/>
              <a:buFontTx/>
              <a:buNone/>
              <a:defRPr sz="11500"/>
            </a:lvl2pPr>
            <a:lvl3pPr marL="0" indent="4389120">
              <a:buSzTx/>
              <a:buFontTx/>
              <a:buNone/>
              <a:defRPr sz="11500"/>
            </a:lvl3pPr>
            <a:lvl4pPr marL="0" indent="6583680">
              <a:buSzTx/>
              <a:buFontTx/>
              <a:buNone/>
              <a:defRPr sz="11500"/>
            </a:lvl4pPr>
            <a:lvl5pPr marL="0" indent="8778240">
              <a:buSzTx/>
              <a:buFontTx/>
              <a:buNone/>
              <a:defRPr sz="115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017520" y="8763000"/>
            <a:ext cx="18653761" cy="20886422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3023236" y="1752606"/>
            <a:ext cx="37856162" cy="636270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023242" y="8069581"/>
            <a:ext cx="18568033" cy="3954779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1500" b="1"/>
            </a:lvl1pPr>
            <a:lvl2pPr marL="0" indent="2194560">
              <a:buSzTx/>
              <a:buFontTx/>
              <a:buNone/>
              <a:defRPr sz="11500" b="1"/>
            </a:lvl2pPr>
            <a:lvl3pPr marL="0" indent="4389120">
              <a:buSzTx/>
              <a:buFontTx/>
              <a:buNone/>
              <a:defRPr sz="11500" b="1"/>
            </a:lvl3pPr>
            <a:lvl4pPr marL="0" indent="6583680">
              <a:buSzTx/>
              <a:buFontTx/>
              <a:buNone/>
              <a:defRPr sz="11500" b="1"/>
            </a:lvl4pPr>
            <a:lvl5pPr marL="0" indent="8778240">
              <a:buSzTx/>
              <a:buFontTx/>
              <a:buNone/>
              <a:defRPr sz="115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22219921" y="8069581"/>
            <a:ext cx="18659477" cy="3954779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115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3023236" y="2194560"/>
            <a:ext cx="14156055" cy="7680960"/>
          </a:xfrm>
          <a:prstGeom prst="rect">
            <a:avLst/>
          </a:prstGeom>
        </p:spPr>
        <p:txBody>
          <a:bodyPr anchor="b"/>
          <a:lstStyle>
            <a:lvl1pPr>
              <a:defRPr sz="153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8659476" y="4739647"/>
            <a:ext cx="22219921" cy="23393401"/>
          </a:xfrm>
          <a:prstGeom prst="rect">
            <a:avLst/>
          </a:prstGeom>
        </p:spPr>
        <p:txBody>
          <a:bodyPr/>
          <a:lstStyle>
            <a:lvl1pPr>
              <a:defRPr sz="15300"/>
            </a:lvl1pPr>
            <a:lvl2pPr marL="3447424" indent="-1252864">
              <a:defRPr sz="15300"/>
            </a:lvl2pPr>
            <a:lvl3pPr marL="5848979" indent="-1459859">
              <a:defRPr sz="15300"/>
            </a:lvl3pPr>
            <a:lvl4pPr marL="8332469" indent="-1748790">
              <a:defRPr sz="15300"/>
            </a:lvl4pPr>
            <a:lvl5pPr marL="10527030" indent="-1748790">
              <a:defRPr sz="153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3023237" y="9875519"/>
            <a:ext cx="14156054" cy="1829562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7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3023236" y="2194560"/>
            <a:ext cx="14156055" cy="7680960"/>
          </a:xfrm>
          <a:prstGeom prst="rect">
            <a:avLst/>
          </a:prstGeom>
        </p:spPr>
        <p:txBody>
          <a:bodyPr anchor="b"/>
          <a:lstStyle>
            <a:lvl1pPr>
              <a:defRPr sz="153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8659476" y="4739647"/>
            <a:ext cx="22219921" cy="233934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023236" y="9875519"/>
            <a:ext cx="14156055" cy="1829562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7600"/>
            </a:lvl1pPr>
            <a:lvl2pPr marL="0" indent="2194560">
              <a:buSzTx/>
              <a:buFontTx/>
              <a:buNone/>
              <a:defRPr sz="7600"/>
            </a:lvl2pPr>
            <a:lvl3pPr marL="0" indent="4389120">
              <a:buSzTx/>
              <a:buFontTx/>
              <a:buNone/>
              <a:defRPr sz="7600"/>
            </a:lvl3pPr>
            <a:lvl4pPr marL="0" indent="6583680">
              <a:buSzTx/>
              <a:buFontTx/>
              <a:buNone/>
              <a:defRPr sz="7600"/>
            </a:lvl4pPr>
            <a:lvl5pPr marL="0" indent="8778240">
              <a:buSzTx/>
              <a:buFontTx/>
              <a:buNone/>
              <a:defRPr sz="7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3017520" y="1752606"/>
            <a:ext cx="37856161" cy="63627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3017520" y="8763000"/>
            <a:ext cx="37856161" cy="208864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035741" y="30976451"/>
            <a:ext cx="837938" cy="820674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57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438912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1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438912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1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438912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1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438912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1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438912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1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438912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1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438912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1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438912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1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438912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1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097280" marR="0" indent="-1097280" algn="l" defTabSz="4389120" rtl="0" latinLnBrk="0">
        <a:lnSpc>
          <a:spcPct val="90000"/>
        </a:lnSpc>
        <a:spcBef>
          <a:spcPts val="4800"/>
        </a:spcBef>
        <a:spcAft>
          <a:spcPts val="0"/>
        </a:spcAft>
        <a:buClrTx/>
        <a:buSzPct val="100000"/>
        <a:buFont typeface="Arial"/>
        <a:buChar char="•"/>
        <a:tabLst/>
        <a:defRPr sz="1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3473129" marR="0" indent="-1278569" algn="l" defTabSz="4389120" rtl="0" latinLnBrk="0">
        <a:lnSpc>
          <a:spcPct val="90000"/>
        </a:lnSpc>
        <a:spcBef>
          <a:spcPts val="4800"/>
        </a:spcBef>
        <a:spcAft>
          <a:spcPts val="0"/>
        </a:spcAft>
        <a:buClrTx/>
        <a:buSzPct val="100000"/>
        <a:buFont typeface="Arial"/>
        <a:buChar char="•"/>
        <a:tabLst/>
        <a:defRPr sz="1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5920740" marR="0" indent="-1531620" algn="l" defTabSz="4389120" rtl="0" latinLnBrk="0">
        <a:lnSpc>
          <a:spcPct val="90000"/>
        </a:lnSpc>
        <a:spcBef>
          <a:spcPts val="4800"/>
        </a:spcBef>
        <a:spcAft>
          <a:spcPts val="0"/>
        </a:spcAft>
        <a:buClrTx/>
        <a:buSzPct val="100000"/>
        <a:buFont typeface="Arial"/>
        <a:buChar char="•"/>
        <a:tabLst/>
        <a:defRPr sz="1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8293395" marR="0" indent="-1709715" algn="l" defTabSz="4389120" rtl="0" latinLnBrk="0">
        <a:lnSpc>
          <a:spcPct val="90000"/>
        </a:lnSpc>
        <a:spcBef>
          <a:spcPts val="4800"/>
        </a:spcBef>
        <a:spcAft>
          <a:spcPts val="0"/>
        </a:spcAft>
        <a:buClrTx/>
        <a:buSzPct val="100000"/>
        <a:buFont typeface="Arial"/>
        <a:buChar char="•"/>
        <a:tabLst/>
        <a:defRPr sz="1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10487955" marR="0" indent="-1709715" algn="l" defTabSz="4389120" rtl="0" latinLnBrk="0">
        <a:lnSpc>
          <a:spcPct val="90000"/>
        </a:lnSpc>
        <a:spcBef>
          <a:spcPts val="4800"/>
        </a:spcBef>
        <a:spcAft>
          <a:spcPts val="0"/>
        </a:spcAft>
        <a:buClrTx/>
        <a:buSzPct val="100000"/>
        <a:buFont typeface="Arial"/>
        <a:buChar char="•"/>
        <a:tabLst/>
        <a:defRPr sz="1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12682515" marR="0" indent="-1709715" algn="l" defTabSz="4389120" rtl="0" latinLnBrk="0">
        <a:lnSpc>
          <a:spcPct val="90000"/>
        </a:lnSpc>
        <a:spcBef>
          <a:spcPts val="4800"/>
        </a:spcBef>
        <a:spcAft>
          <a:spcPts val="0"/>
        </a:spcAft>
        <a:buClrTx/>
        <a:buSzPct val="100000"/>
        <a:buFont typeface="Arial"/>
        <a:buChar char="•"/>
        <a:tabLst/>
        <a:defRPr sz="1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14877074" marR="0" indent="-1709715" algn="l" defTabSz="4389120" rtl="0" latinLnBrk="0">
        <a:lnSpc>
          <a:spcPct val="90000"/>
        </a:lnSpc>
        <a:spcBef>
          <a:spcPts val="4800"/>
        </a:spcBef>
        <a:spcAft>
          <a:spcPts val="0"/>
        </a:spcAft>
        <a:buClrTx/>
        <a:buSzPct val="100000"/>
        <a:buFont typeface="Arial"/>
        <a:buChar char="•"/>
        <a:tabLst/>
        <a:defRPr sz="1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17071635" marR="0" indent="-1709715" algn="l" defTabSz="4389120" rtl="0" latinLnBrk="0">
        <a:lnSpc>
          <a:spcPct val="90000"/>
        </a:lnSpc>
        <a:spcBef>
          <a:spcPts val="4800"/>
        </a:spcBef>
        <a:spcAft>
          <a:spcPts val="0"/>
        </a:spcAft>
        <a:buClrTx/>
        <a:buSzPct val="100000"/>
        <a:buFont typeface="Arial"/>
        <a:buChar char="•"/>
        <a:tabLst/>
        <a:defRPr sz="1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19266196" marR="0" indent="-1709715" algn="l" defTabSz="4389120" rtl="0" latinLnBrk="0">
        <a:lnSpc>
          <a:spcPct val="90000"/>
        </a:lnSpc>
        <a:spcBef>
          <a:spcPts val="4800"/>
        </a:spcBef>
        <a:spcAft>
          <a:spcPts val="0"/>
        </a:spcAft>
        <a:buClrTx/>
        <a:buSzPct val="100000"/>
        <a:buFont typeface="Arial"/>
        <a:buChar char="•"/>
        <a:tabLst/>
        <a:defRPr sz="1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3686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1843429" algn="r" defTabSz="3686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3686861" algn="r" defTabSz="3686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5530291" algn="r" defTabSz="3686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7373722" algn="r" defTabSz="3686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9217152" algn="r" defTabSz="3686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11060582" algn="r" defTabSz="3686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12904013" algn="r" defTabSz="3686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14747442" algn="r" defTabSz="368686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7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s://www.cdc.gov/mmwr/volumes/72/wr/mm7218a1.htm" TargetMode="External"/><Relationship Id="rId7" Type="http://schemas.openxmlformats.org/officeDocument/2006/relationships/hyperlink" Target="http://mateolab.yolasite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sycnet.apa.org/record/9999-02524-000?doi=1" TargetMode="External"/><Relationship Id="rId5" Type="http://schemas.openxmlformats.org/officeDocument/2006/relationships/hyperlink" Target="https://jamanetwork.com/journals/jamanetworkopen/fullarticle/2778146" TargetMode="External"/><Relationship Id="rId4" Type="http://schemas.openxmlformats.org/officeDocument/2006/relationships/hyperlink" Target="https://www.cdc.gov/nchs/data/databriefs/db365-h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A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4"/>
          <p:cNvSpPr/>
          <p:nvPr/>
        </p:nvSpPr>
        <p:spPr>
          <a:xfrm>
            <a:off x="462171" y="354629"/>
            <a:ext cx="42936608" cy="4759848"/>
          </a:xfrm>
          <a:prstGeom prst="rect">
            <a:avLst/>
          </a:prstGeom>
          <a:solidFill>
            <a:srgbClr val="FFFFFF"/>
          </a:solidFill>
          <a:ln w="76200">
            <a:solidFill>
              <a:srgbClr val="BF1D30"/>
            </a:solidFill>
            <a:miter/>
          </a:ln>
        </p:spPr>
        <p:txBody>
          <a:bodyPr lIns="45719" rIns="45719" anchor="ctr"/>
          <a:lstStyle/>
          <a:p>
            <a:pPr algn="ctr">
              <a:defRPr sz="4400">
                <a:latin typeface="Georgia"/>
                <a:ea typeface="Georgia"/>
                <a:cs typeface="Georgia"/>
                <a:sym typeface="Georgia"/>
              </a:defRPr>
            </a:pP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Rectangle"/>
          <p:cNvSpPr/>
          <p:nvPr/>
        </p:nvSpPr>
        <p:spPr>
          <a:xfrm>
            <a:off x="473385" y="5437153"/>
            <a:ext cx="10266124" cy="1126096"/>
          </a:xfrm>
          <a:prstGeom prst="rect">
            <a:avLst/>
          </a:prstGeom>
          <a:solidFill>
            <a:srgbClr val="FFFFFF"/>
          </a:solidFill>
          <a:ln w="76200" cap="flat">
            <a:solidFill>
              <a:srgbClr val="BF1D30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INTRODUCTION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Rectangle"/>
          <p:cNvSpPr/>
          <p:nvPr/>
        </p:nvSpPr>
        <p:spPr>
          <a:xfrm>
            <a:off x="478578" y="6572967"/>
            <a:ext cx="10260931" cy="9784598"/>
          </a:xfrm>
          <a:prstGeom prst="rect">
            <a:avLst/>
          </a:prstGeom>
          <a:solidFill>
            <a:srgbClr val="FFFFFF"/>
          </a:solidFill>
          <a:ln w="76200" cap="flat">
            <a:solidFill>
              <a:srgbClr val="C00000"/>
            </a:solidFill>
            <a:prstDash val="solid"/>
            <a:miter lim="800000"/>
          </a:ln>
          <a:effectLst/>
        </p:spPr>
        <p:txBody>
          <a:bodyPr wrap="square" lIns="45719" tIns="45719" rIns="91440" bIns="45719" numCol="1" anchor="t">
            <a:noAutofit/>
          </a:bodyPr>
          <a:lstStyle/>
          <a:p>
            <a:pPr marL="571500" indent="-571500">
              <a:buFont typeface="Wingdings"/>
              <a:buChar char="v"/>
              <a:defRPr sz="3600">
                <a:latin typeface="Georgia"/>
                <a:ea typeface="Georgia"/>
                <a:cs typeface="Georgia"/>
                <a:sym typeface="Georgia"/>
              </a:defRPr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E-cigarettes (vapes) are one of the most commonly used tobacco products among young adults/college students (</a:t>
            </a:r>
            <a:r>
              <a:rPr lang="en-US" sz="3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Georgi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Cornelius, 2021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71500" indent="-571500">
              <a:buFont typeface="Wingdings"/>
              <a:buChar char="v"/>
              <a:defRPr sz="3600">
                <a:latin typeface="Georgia"/>
                <a:ea typeface="Georgia"/>
                <a:cs typeface="Georgia"/>
                <a:sym typeface="Georgia"/>
              </a:defRPr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2018, 14.9% of young adults reported using e-cigarettes, though 60.1% of users report wanting to quit (</a:t>
            </a:r>
            <a:r>
              <a:rPr lang="en-US" sz="3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Villarroel et. al. 2020</a:t>
            </a:r>
            <a:r>
              <a:rPr lang="en-US" sz="3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Palmer et. al. 2021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71500" indent="-571500">
              <a:buFont typeface="Wingdings"/>
              <a:buChar char="v"/>
              <a:defRPr sz="3600">
                <a:latin typeface="Georgia"/>
                <a:ea typeface="Georgia"/>
                <a:cs typeface="Georgia"/>
                <a:sym typeface="Georgia"/>
              </a:defRPr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diverse motives for initiating and/or continuing to use e-cigarettes (</a:t>
            </a:r>
            <a:r>
              <a:rPr lang="en-US" sz="3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Curry et. al. 1990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71500" indent="-571500">
              <a:buFont typeface="Wingdings"/>
              <a:buChar char="v"/>
              <a:defRPr sz="3600">
                <a:latin typeface="Georgia"/>
                <a:ea typeface="Georgia"/>
                <a:cs typeface="Georgia"/>
                <a:sym typeface="Georgia"/>
              </a:defRPr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present study, we sought to characterize the motives for e-cigarette use, intentions to quit, and previous quit attempts among college students</a:t>
            </a:r>
          </a:p>
          <a:p>
            <a:pPr marL="571500" indent="-571500">
              <a:buFont typeface="Wingdings"/>
              <a:buChar char="v"/>
              <a:defRPr sz="3600">
                <a:latin typeface="Georgia"/>
                <a:ea typeface="Georgia"/>
                <a:cs typeface="Georgia"/>
                <a:sym typeface="Georgia"/>
              </a:defRPr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Further, we sought to examine how e-cigarette motives relate to intentions to quit and previous quit attempts</a:t>
            </a:r>
          </a:p>
        </p:txBody>
      </p:sp>
      <p:sp>
        <p:nvSpPr>
          <p:cNvPr id="101" name="Rectangle"/>
          <p:cNvSpPr/>
          <p:nvPr/>
        </p:nvSpPr>
        <p:spPr>
          <a:xfrm>
            <a:off x="11273865" y="5449269"/>
            <a:ext cx="21439660" cy="1126096"/>
          </a:xfrm>
          <a:prstGeom prst="rect">
            <a:avLst/>
          </a:prstGeom>
          <a:solidFill>
            <a:srgbClr val="FFFFFF"/>
          </a:solidFill>
          <a:ln w="76200" cap="flat">
            <a:solidFill>
              <a:srgbClr val="BA0C2F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 sz="6000" b="1">
                <a:latin typeface="Georgia"/>
                <a:ea typeface="Georgia"/>
                <a:cs typeface="Georgia"/>
                <a:sym typeface="Georgia"/>
              </a:defRPr>
            </a:pPr>
            <a:r>
              <a:rPr lang="en-US" dirty="0">
                <a:latin typeface="Georgia" panose="02040502050405020303" pitchFamily="18" charset="0"/>
                <a:cs typeface="Times New Roman" panose="02020603050405020304" pitchFamily="18" charset="0"/>
              </a:rPr>
              <a:t>RESULTS</a:t>
            </a:r>
            <a:endParaRPr dirty="0"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Rectangle"/>
          <p:cNvSpPr/>
          <p:nvPr/>
        </p:nvSpPr>
        <p:spPr>
          <a:xfrm>
            <a:off x="11277600" y="6572181"/>
            <a:ext cx="21435925" cy="26057992"/>
          </a:xfrm>
          <a:prstGeom prst="rect">
            <a:avLst/>
          </a:prstGeom>
          <a:solidFill>
            <a:srgbClr val="FFFFFF"/>
          </a:solidFill>
          <a:ln w="76200" cap="flat">
            <a:solidFill>
              <a:srgbClr val="BA0C2F"/>
            </a:solidFill>
            <a:prstDash val="solid"/>
            <a:miter lim="800000"/>
          </a:ln>
          <a:effectLst/>
        </p:spPr>
        <p:txBody>
          <a:bodyPr wrap="square" lIns="45719" tIns="45719" rIns="91440" bIns="45719" numCol="1" anchor="t">
            <a:noAutofit/>
          </a:bodyPr>
          <a:lstStyle/>
          <a:p>
            <a:pPr marL="571500" indent="-571500">
              <a:buSzPct val="100000"/>
              <a:buFont typeface="Wingdings"/>
              <a:buChar char="v"/>
              <a:defRPr sz="4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Among our total sample, 34.4% (n=829) endorsed lifetime prevalence of e-cigarette use with an average age of onset being 16.8 years old (SD=4.07), and 15.6% (n=382) endorsed past 30-day use</a:t>
            </a:r>
          </a:p>
          <a:p>
            <a:pPr marL="571500" indent="-571500">
              <a:buSzPct val="100000"/>
              <a:buFont typeface="Wingdings"/>
              <a:buChar char="v"/>
              <a:defRPr sz="4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initial motives (Substitution</a:t>
            </a:r>
            <a:r>
              <a:rPr lang="el-G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Φ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=.23, p&lt;.001, Media Exposure </a:t>
            </a:r>
            <a:r>
              <a:rPr lang="el-G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=.20, p=.007, Harm Reduction </a:t>
            </a:r>
            <a:r>
              <a:rPr lang="el-G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=.18, p=.013, Concealment </a:t>
            </a:r>
            <a:r>
              <a:rPr lang="el-G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=.17, p=.023, &amp; Enhancement </a:t>
            </a:r>
            <a:r>
              <a:rPr lang="el-G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=.17, p=.029), and 5 current motives (Peer Pressure </a:t>
            </a:r>
            <a:r>
              <a:rPr lang="el-G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=.24, p&lt;.001, Flavors </a:t>
            </a:r>
            <a:r>
              <a:rPr lang="el-G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=.22, p=.002, Concealment </a:t>
            </a:r>
            <a:r>
              <a:rPr lang="el-G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=.21, p=.002, Coping </a:t>
            </a:r>
            <a:r>
              <a:rPr lang="el-G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=.22, p=.001, &amp; Enhancement </a:t>
            </a:r>
            <a:r>
              <a:rPr lang="el-G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=.22, p&lt;.001) were significantly related to desire to quit (see Table 1)</a:t>
            </a:r>
          </a:p>
          <a:p>
            <a:pPr marL="571500" indent="-571500">
              <a:buSzPct val="100000"/>
              <a:buFont typeface="Wingdings"/>
              <a:buChar char="v"/>
              <a:defRPr sz="4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 substitution motives were associated with wanting to quit in the next 6 months, initial media exposure motives were associated with not wanting to quit at all, and initial harm reduction motives were associated with wanting to quit in the next 30 days</a:t>
            </a:r>
          </a:p>
          <a:p>
            <a:pPr marL="571500" indent="-571500">
              <a:buSzPct val="100000"/>
              <a:buFont typeface="Wingdings"/>
              <a:buChar char="v"/>
              <a:defRPr sz="4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 concealment and enhancement motives and current flavors, concealment, coping, and enhancement motives demonstrated similar non-linear associations such that they were associated with wanting to quit in the next 30 days or not wanting to quit at all</a:t>
            </a:r>
          </a:p>
          <a:p>
            <a:pPr>
              <a:buSzPct val="100000"/>
              <a:defRPr sz="4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SzPct val="100000"/>
              <a:defRPr sz="4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>
              <a:buSzPct val="100000"/>
              <a:defRPr sz="4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SzPct val="100000"/>
              <a:defRPr sz="4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SzPct val="100000"/>
              <a:defRPr sz="4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SzPct val="100000"/>
              <a:defRPr sz="4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sz="38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</a:t>
            </a:r>
          </a:p>
          <a:p>
            <a:pPr>
              <a:defRPr sz="4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lang="en-US" sz="38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110" name="Rectangle"/>
          <p:cNvSpPr/>
          <p:nvPr/>
        </p:nvSpPr>
        <p:spPr>
          <a:xfrm>
            <a:off x="460926" y="18304496"/>
            <a:ext cx="10275386" cy="14309106"/>
          </a:xfrm>
          <a:prstGeom prst="rect">
            <a:avLst/>
          </a:prstGeom>
          <a:solidFill>
            <a:srgbClr val="FFFFFF"/>
          </a:solidFill>
          <a:ln w="76200" cap="flat">
            <a:solidFill>
              <a:srgbClr val="BF1D30"/>
            </a:solidFill>
            <a:prstDash val="solid"/>
            <a:miter lim="800000"/>
          </a:ln>
          <a:effectLst/>
        </p:spPr>
        <p:txBody>
          <a:bodyPr wrap="square" lIns="45719" tIns="45719" rIns="91440" bIns="45719" numCol="1" anchor="t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PARTICIPANTS</a:t>
            </a:r>
          </a:p>
          <a:p>
            <a:pPr marL="571500" indent="-571500">
              <a:buFont typeface="Wingdings" panose="05000000000000000000" pitchFamily="2" charset="2"/>
              <a:buChar char="v"/>
              <a:defRPr>
                <a:solidFill>
                  <a:srgbClr val="FFFFFF"/>
                </a:solidFill>
              </a:defRPr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College students were recruited through Psychology Department participant pools from one of 10 universities in 8 different states (CA, CO, FL, GA, ID, NM, VA, WA)</a:t>
            </a:r>
          </a:p>
          <a:p>
            <a:pPr marL="571500" indent="-571500">
              <a:buFont typeface="Wingdings" panose="05000000000000000000" pitchFamily="2" charset="2"/>
              <a:buChar char="v"/>
              <a:defRPr>
                <a:solidFill>
                  <a:srgbClr val="FFFFFF"/>
                </a:solidFill>
              </a:defRPr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Following data cleaning, we had a total sample of 2,407 college students</a:t>
            </a:r>
          </a:p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,Sans-Serif"/>
              <a:buChar char="v"/>
              <a:defRPr>
                <a:solidFill>
                  <a:srgbClr val="FFFFFF"/>
                </a:solidFill>
              </a:defRPr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E-cigarette use items were derived from the 2021 National Tobacco Youth Surveys (</a:t>
            </a:r>
            <a:r>
              <a:rPr lang="en-US" sz="3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Gentske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al., 2022)</a:t>
            </a:r>
          </a:p>
          <a:p>
            <a:pPr marL="571500" indent="-571500">
              <a:buFont typeface="Wingdings,Sans-Serif"/>
              <a:buChar char="v"/>
              <a:defRPr>
                <a:solidFill>
                  <a:srgbClr val="FFFFFF"/>
                </a:solidFill>
              </a:defRPr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assessed lifetime prevalence, lifetime frequency, age of onset, and past month frequency of e-cigarette use with single-item measures</a:t>
            </a:r>
          </a:p>
          <a:p>
            <a:pPr marL="571500" indent="-571500">
              <a:buFont typeface="Wingdings,Sans-Serif"/>
              <a:buChar char="v"/>
              <a:defRPr>
                <a:solidFill>
                  <a:srgbClr val="FFFFFF"/>
                </a:solidFill>
              </a:defRPr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Among 13 distinct motives, lifetime users were asked to select all motives for why they first used an e-cigarette, and current users were asked to select why they current use e-cigarettes</a:t>
            </a:r>
          </a:p>
          <a:p>
            <a:pPr marL="571500" indent="-571500">
              <a:buFont typeface="Wingdings,Sans-Serif"/>
              <a:buChar char="v"/>
              <a:defRPr>
                <a:solidFill>
                  <a:srgbClr val="FFFFFF"/>
                </a:solidFill>
              </a:defRPr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users were asked about their intentions to quit as well as how many times in the past 12 months they have stopped using e-cigarettes with the intention of quitting e-cigarette use</a:t>
            </a:r>
          </a:p>
        </p:txBody>
      </p:sp>
      <p:sp>
        <p:nvSpPr>
          <p:cNvPr id="113" name="Rectangle"/>
          <p:cNvSpPr/>
          <p:nvPr/>
        </p:nvSpPr>
        <p:spPr>
          <a:xfrm>
            <a:off x="33185671" y="30054620"/>
            <a:ext cx="10211861" cy="1099460"/>
          </a:xfrm>
          <a:prstGeom prst="rect">
            <a:avLst/>
          </a:prstGeom>
          <a:solidFill>
            <a:srgbClr val="FFFFFF"/>
          </a:solidFill>
          <a:ln w="76200" cap="flat">
            <a:solidFill>
              <a:srgbClr val="BA0C2F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CONTACT</a:t>
            </a:r>
            <a:endParaRPr sz="6000" b="1" dirty="0">
              <a:solidFill>
                <a:schemeClr val="tx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6" name="Rectangle"/>
          <p:cNvSpPr/>
          <p:nvPr/>
        </p:nvSpPr>
        <p:spPr>
          <a:xfrm>
            <a:off x="33154177" y="14194299"/>
            <a:ext cx="10244601" cy="1150328"/>
          </a:xfrm>
          <a:prstGeom prst="rect">
            <a:avLst/>
          </a:prstGeom>
          <a:solidFill>
            <a:srgbClr val="FFFFFF"/>
          </a:solidFill>
          <a:ln w="76200" cap="flat">
            <a:solidFill>
              <a:srgbClr val="BA0C2F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DISCUSSION</a:t>
            </a:r>
            <a:endParaRPr sz="6000" b="1" dirty="0">
              <a:solidFill>
                <a:schemeClr val="tx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Rectangle"/>
          <p:cNvSpPr/>
          <p:nvPr/>
        </p:nvSpPr>
        <p:spPr>
          <a:xfrm>
            <a:off x="33154177" y="15344628"/>
            <a:ext cx="10243355" cy="14450410"/>
          </a:xfrm>
          <a:prstGeom prst="rect">
            <a:avLst/>
          </a:prstGeom>
          <a:solidFill>
            <a:srgbClr val="FFFFFF"/>
          </a:solidFill>
          <a:ln w="76200" cap="flat">
            <a:solidFill>
              <a:srgbClr val="BA0C2F"/>
            </a:solidFill>
            <a:prstDash val="solid"/>
            <a:miter lim="800000"/>
          </a:ln>
          <a:effectLst/>
        </p:spPr>
        <p:txBody>
          <a:bodyPr wrap="square" lIns="45719" tIns="45719" rIns="91440" bIns="45719" numCol="1" anchor="t">
            <a:noAutofit/>
          </a:bodyPr>
          <a:lstStyle/>
          <a:p>
            <a:pPr marL="571500" indent="-571500">
              <a:buFont typeface="Wingdings"/>
              <a:buChar char="v"/>
              <a:defRPr>
                <a:solidFill>
                  <a:srgbClr val="FFFFFF"/>
                </a:solidFill>
              </a:defRPr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Among current users, substitution and harm reduction motives likely reflect users who are already in the final stages of transitioning to a nicotine-free lifestyle, whereas concealment motives reflect a lack of wanting or trying to quit</a:t>
            </a:r>
          </a:p>
          <a:p>
            <a:pPr marL="571500" indent="-571500">
              <a:buFont typeface="Wingdings"/>
              <a:buChar char="v"/>
              <a:defRPr>
                <a:solidFill>
                  <a:srgbClr val="FFFFFF"/>
                </a:solidFill>
              </a:defRPr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Findings suggest inventions should tailor quitting strategies to the motives behind use </a:t>
            </a:r>
          </a:p>
          <a:p>
            <a:pPr marL="571500" indent="-571500">
              <a:buFont typeface="Wingdings"/>
              <a:buChar char="v"/>
              <a:defRPr>
                <a:solidFill>
                  <a:srgbClr val="FFFFFF"/>
                </a:solidFill>
              </a:defRPr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teaching alternative nicotine-free methods of coping to users who endorse coping motives behind current use)</a:t>
            </a:r>
          </a:p>
          <a:p>
            <a:pPr marL="571500" indent="-571500">
              <a:buFont typeface="Wingdings"/>
              <a:buChar char="v"/>
              <a:defRPr>
                <a:solidFill>
                  <a:srgbClr val="FFFFFF"/>
                </a:solidFill>
              </a:defRPr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motives behind use may inform desires to quit, there is a significant gap between users who desire to quit and those that successfully quit</a:t>
            </a:r>
          </a:p>
          <a:p>
            <a:pPr marL="571500" indent="-571500">
              <a:buFont typeface="Wingdings"/>
              <a:buChar char="v"/>
              <a:defRPr>
                <a:solidFill>
                  <a:srgbClr val="FFFFFF"/>
                </a:solidFill>
              </a:defRPr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Motives were captured using a ‘select all that apply’ item, allowing for users to endorse multiple motives</a:t>
            </a:r>
          </a:p>
          <a:p>
            <a:pPr marL="571500" indent="-571500">
              <a:buFont typeface="Wingdings"/>
              <a:buChar char="v"/>
              <a:defRPr>
                <a:solidFill>
                  <a:srgbClr val="FFFFFF"/>
                </a:solidFill>
              </a:defRPr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limitation of this approach prevents the differentiation of motive intensity, or establish a  hierarchy of importance between motives</a:t>
            </a:r>
          </a:p>
          <a:p>
            <a:pPr marL="571500" indent="-571500">
              <a:buFont typeface="Wingdings"/>
              <a:buChar char="v"/>
              <a:defRPr>
                <a:solidFill>
                  <a:srgbClr val="FFFFFF"/>
                </a:solidFill>
              </a:defRPr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 research could address this concern by using a constant sum, allowing users to allocate weight to </a:t>
            </a:r>
            <a:r>
              <a:rPr lang="en-US" sz="3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endorsed motives</a:t>
            </a:r>
            <a:endParaRPr lang="en-US" sz="3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" name="Rectangle"/>
          <p:cNvSpPr/>
          <p:nvPr/>
        </p:nvSpPr>
        <p:spPr>
          <a:xfrm>
            <a:off x="33185671" y="31122256"/>
            <a:ext cx="10211860" cy="1507915"/>
          </a:xfrm>
          <a:prstGeom prst="rect">
            <a:avLst/>
          </a:prstGeom>
          <a:solidFill>
            <a:srgbClr val="FFFFFF"/>
          </a:solidFill>
          <a:ln w="76200" cap="flat">
            <a:solidFill>
              <a:srgbClr val="BA0C2F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3600">
                <a:latin typeface="Georgia"/>
                <a:ea typeface="Georgia"/>
                <a:cs typeface="Georgia"/>
                <a:sym typeface="Georgia"/>
              </a:defRPr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3600">
                <a:latin typeface="Georgia"/>
                <a:ea typeface="Georgia"/>
                <a:cs typeface="Georgia"/>
                <a:sym typeface="Georgia"/>
              </a:defRPr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e-mail: cemartinez24@unm.edu</a:t>
            </a:r>
          </a:p>
          <a:p>
            <a:pPr>
              <a:defRPr sz="3600">
                <a:latin typeface="Georgia"/>
                <a:ea typeface="Georgia"/>
                <a:cs typeface="Georgia"/>
                <a:sym typeface="Georgia"/>
              </a:defRPr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Website: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http://mateolab.yolasite.com/</a:t>
            </a:r>
          </a:p>
        </p:txBody>
      </p:sp>
      <p:pic>
        <p:nvPicPr>
          <p:cNvPr id="126" name="Picture 84" descr="Picture 8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211495" y="377132"/>
            <a:ext cx="7156896" cy="4759849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Picture 19" descr="Picture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1876" y="354629"/>
            <a:ext cx="7156895" cy="4759848"/>
          </a:xfrm>
          <a:prstGeom prst="rect">
            <a:avLst/>
          </a:prstGeom>
          <a:ln w="12700">
            <a:miter lim="400000"/>
          </a:ln>
        </p:spPr>
      </p:pic>
      <p:sp>
        <p:nvSpPr>
          <p:cNvPr id="37" name="Rectangle">
            <a:extLst>
              <a:ext uri="{FF2B5EF4-FFF2-40B4-BE49-F238E27FC236}">
                <a16:creationId xmlns:a16="http://schemas.microsoft.com/office/drawing/2014/main" id="{0A6FEAAB-0199-D81A-86DB-912B15C5339E}"/>
              </a:ext>
            </a:extLst>
          </p:cNvPr>
          <p:cNvSpPr/>
          <p:nvPr/>
        </p:nvSpPr>
        <p:spPr>
          <a:xfrm>
            <a:off x="462172" y="17083351"/>
            <a:ext cx="10277338" cy="1221145"/>
          </a:xfrm>
          <a:prstGeom prst="rect">
            <a:avLst/>
          </a:prstGeom>
          <a:solidFill>
            <a:srgbClr val="FFFFFF"/>
          </a:solidFill>
          <a:ln w="76200" cap="flat">
            <a:solidFill>
              <a:srgbClr val="BF1D30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METHOD</a:t>
            </a:r>
            <a:endParaRPr lang="en-US" dirty="0">
              <a:solidFill>
                <a:schemeClr val="tx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168AC4-2E73-EC41-2930-E89058BE4DFA}"/>
              </a:ext>
            </a:extLst>
          </p:cNvPr>
          <p:cNvSpPr txBox="1"/>
          <p:nvPr/>
        </p:nvSpPr>
        <p:spPr>
          <a:xfrm>
            <a:off x="8423455" y="516426"/>
            <a:ext cx="26563320" cy="452431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MOTIVES FOR E-CIGARETTE USE AND DESIRE TO QUIT AMONG YOUNG ADULTS</a:t>
            </a:r>
          </a:p>
          <a:p>
            <a:pPr algn="ctr">
              <a:defRPr sz="4000" b="1">
                <a:latin typeface="Georgia"/>
                <a:ea typeface="Georgia"/>
                <a:cs typeface="Georgia"/>
                <a:sym typeface="Georgia"/>
              </a:defRPr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Chloe E Martinez BA, Joey C. Mok BA, Kevin S. Montes PhD,</a:t>
            </a:r>
          </a:p>
          <a:p>
            <a:pPr algn="ctr">
              <a:defRPr sz="4000" b="1">
                <a:latin typeface="Georgia"/>
                <a:ea typeface="Georgia"/>
                <a:cs typeface="Georgia"/>
                <a:sym typeface="Georgia"/>
              </a:defRPr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Matthew R. Pearson PhD, Addictions Research Team</a:t>
            </a:r>
          </a:p>
          <a:p>
            <a:pPr marL="0" marR="0" indent="0" algn="ctr" defTabSz="368686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alibri"/>
              </a:rPr>
              <a:t>Center on Alcoho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l, Substance use, And Addictions, University of New Mexico</a:t>
            </a:r>
            <a:endParaRPr kumimoji="0" lang="en-US" sz="7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1918FB1-494C-BDEB-DDF5-E5C716841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112821"/>
              </p:ext>
            </p:extLst>
          </p:nvPr>
        </p:nvGraphicFramePr>
        <p:xfrm>
          <a:off x="11728663" y="13941944"/>
          <a:ext cx="20525585" cy="1024128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3721809">
                  <a:extLst>
                    <a:ext uri="{9D8B030D-6E8A-4147-A177-3AD203B41FA5}">
                      <a16:colId xmlns:a16="http://schemas.microsoft.com/office/drawing/2014/main" val="2134419834"/>
                    </a:ext>
                  </a:extLst>
                </a:gridCol>
                <a:gridCol w="3462812">
                  <a:extLst>
                    <a:ext uri="{9D8B030D-6E8A-4147-A177-3AD203B41FA5}">
                      <a16:colId xmlns:a16="http://schemas.microsoft.com/office/drawing/2014/main" val="4054497047"/>
                    </a:ext>
                  </a:extLst>
                </a:gridCol>
                <a:gridCol w="3693666">
                  <a:extLst>
                    <a:ext uri="{9D8B030D-6E8A-4147-A177-3AD203B41FA5}">
                      <a16:colId xmlns:a16="http://schemas.microsoft.com/office/drawing/2014/main" val="3731544238"/>
                    </a:ext>
                  </a:extLst>
                </a:gridCol>
                <a:gridCol w="3601325">
                  <a:extLst>
                    <a:ext uri="{9D8B030D-6E8A-4147-A177-3AD203B41FA5}">
                      <a16:colId xmlns:a16="http://schemas.microsoft.com/office/drawing/2014/main" val="179701672"/>
                    </a:ext>
                  </a:extLst>
                </a:gridCol>
                <a:gridCol w="3370471">
                  <a:extLst>
                    <a:ext uri="{9D8B030D-6E8A-4147-A177-3AD203B41FA5}">
                      <a16:colId xmlns:a16="http://schemas.microsoft.com/office/drawing/2014/main" val="5995991"/>
                    </a:ext>
                  </a:extLst>
                </a:gridCol>
                <a:gridCol w="2675502">
                  <a:extLst>
                    <a:ext uri="{9D8B030D-6E8A-4147-A177-3AD203B41FA5}">
                      <a16:colId xmlns:a16="http://schemas.microsoft.com/office/drawing/2014/main" val="1258017869"/>
                    </a:ext>
                  </a:extLst>
                </a:gridCol>
              </a:tblGrid>
              <a:tr h="577256">
                <a:tc gridSpan="6"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1. Observed - Expected Cell Counts by Motive on Desire to Quit among Current Users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6282157"/>
                  </a:ext>
                </a:extLst>
              </a:tr>
              <a:tr h="1072047">
                <a:tc>
                  <a:txBody>
                    <a:bodyPr/>
                    <a:lstStyle/>
                    <a:p>
                      <a:pPr algn="l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Initial Motives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Yes, in 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Days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Yes, in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Months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Yes, in 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months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Yes, in 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year or more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C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606986"/>
                  </a:ext>
                </a:extLst>
              </a:tr>
              <a:tr h="577256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Substitution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+0.6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6846964"/>
                  </a:ext>
                </a:extLst>
              </a:tr>
              <a:tr h="577256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 Exposure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9326649"/>
                  </a:ext>
                </a:extLst>
              </a:tr>
              <a:tr h="577256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Harm Reduction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7294558"/>
                  </a:ext>
                </a:extLst>
              </a:tr>
              <a:tr h="577256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Concealment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+8.5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7575669"/>
                  </a:ext>
                </a:extLst>
              </a:tr>
              <a:tr h="577256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Enhancement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48247"/>
                  </a:ext>
                </a:extLst>
              </a:tr>
              <a:tr h="1072047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Current Motives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Yes, in 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Days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Yes, in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Months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Yes, in 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months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Yes, in 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year or more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0C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746036"/>
                  </a:ext>
                </a:extLst>
              </a:tr>
              <a:tr h="577256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Peer Pressure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+11.4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2251530"/>
                  </a:ext>
                </a:extLst>
              </a:tr>
              <a:tr h="577256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Flavors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+8.7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8750003"/>
                  </a:ext>
                </a:extLst>
              </a:tr>
              <a:tr h="577256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Concealment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1650306"/>
                  </a:ext>
                </a:extLst>
              </a:tr>
              <a:tr h="577256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Coping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+10.5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7492797"/>
                  </a:ext>
                </a:extLst>
              </a:tr>
              <a:tr h="577256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Enhancement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+12.2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-11.7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9191536"/>
                  </a:ext>
                </a:extLst>
              </a:tr>
              <a:tr h="332707">
                <a:tc gridSpan="6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Note. Positive (or negative) values indicate when a desire to quit category is overrepresented (or underrepresented) based on the e-cigarette use motive. Larger differences are in bold typeface for emphasis.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3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3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027605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BA31803-9087-D5BA-1D75-D3AE031C16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350891"/>
              </p:ext>
            </p:extLst>
          </p:nvPr>
        </p:nvGraphicFramePr>
        <p:xfrm>
          <a:off x="11730902" y="24680965"/>
          <a:ext cx="20525585" cy="76809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681031">
                  <a:extLst>
                    <a:ext uri="{9D8B030D-6E8A-4147-A177-3AD203B41FA5}">
                      <a16:colId xmlns:a16="http://schemas.microsoft.com/office/drawing/2014/main" val="4102905872"/>
                    </a:ext>
                  </a:extLst>
                </a:gridCol>
                <a:gridCol w="2808514">
                  <a:extLst>
                    <a:ext uri="{9D8B030D-6E8A-4147-A177-3AD203B41FA5}">
                      <a16:colId xmlns:a16="http://schemas.microsoft.com/office/drawing/2014/main" val="2096849200"/>
                    </a:ext>
                  </a:extLst>
                </a:gridCol>
                <a:gridCol w="2807208">
                  <a:extLst>
                    <a:ext uri="{9D8B030D-6E8A-4147-A177-3AD203B41FA5}">
                      <a16:colId xmlns:a16="http://schemas.microsoft.com/office/drawing/2014/main" val="3985343531"/>
                    </a:ext>
                  </a:extLst>
                </a:gridCol>
                <a:gridCol w="2807208">
                  <a:extLst>
                    <a:ext uri="{9D8B030D-6E8A-4147-A177-3AD203B41FA5}">
                      <a16:colId xmlns:a16="http://schemas.microsoft.com/office/drawing/2014/main" val="2248634675"/>
                    </a:ext>
                  </a:extLst>
                </a:gridCol>
                <a:gridCol w="2807208">
                  <a:extLst>
                    <a:ext uri="{9D8B030D-6E8A-4147-A177-3AD203B41FA5}">
                      <a16:colId xmlns:a16="http://schemas.microsoft.com/office/drawing/2014/main" val="3320536894"/>
                    </a:ext>
                  </a:extLst>
                </a:gridCol>
                <a:gridCol w="2807208">
                  <a:extLst>
                    <a:ext uri="{9D8B030D-6E8A-4147-A177-3AD203B41FA5}">
                      <a16:colId xmlns:a16="http://schemas.microsoft.com/office/drawing/2014/main" val="1092752142"/>
                    </a:ext>
                  </a:extLst>
                </a:gridCol>
                <a:gridCol w="2807208">
                  <a:extLst>
                    <a:ext uri="{9D8B030D-6E8A-4147-A177-3AD203B41FA5}">
                      <a16:colId xmlns:a16="http://schemas.microsoft.com/office/drawing/2014/main" val="608841107"/>
                    </a:ext>
                  </a:extLst>
                </a:gridCol>
              </a:tblGrid>
              <a:tr h="596271">
                <a:tc gridSpan="7">
                  <a:txBody>
                    <a:bodyPr/>
                    <a:lstStyle/>
                    <a:p>
                      <a:pPr algn="l"/>
                      <a:r>
                        <a:rPr lang="en-US" sz="3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2. Observed - Expected Cell Counts by Motive on Past 12 Month Quitting Attempts 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349800"/>
                  </a:ext>
                </a:extLst>
              </a:tr>
              <a:tr h="110736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Initial Motives</a:t>
                      </a:r>
                    </a:p>
                  </a:txBody>
                  <a:tcPr anchor="ctr"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10+ Attempts</a:t>
                      </a:r>
                    </a:p>
                  </a:txBody>
                  <a:tcPr anchor="ctr"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6-9 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Attempts</a:t>
                      </a:r>
                    </a:p>
                  </a:txBody>
                  <a:tcPr anchor="ctr"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 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Attempts</a:t>
                      </a:r>
                    </a:p>
                  </a:txBody>
                  <a:tcPr anchor="ctr"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Attempts</a:t>
                      </a:r>
                    </a:p>
                  </a:txBody>
                  <a:tcPr anchor="ctr"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Attempt</a:t>
                      </a:r>
                    </a:p>
                  </a:txBody>
                  <a:tcPr anchor="ctr"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Attempts</a:t>
                      </a:r>
                    </a:p>
                  </a:txBody>
                  <a:tcPr anchor="ctr">
                    <a:solidFill>
                      <a:srgbClr val="BA0C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348921"/>
                  </a:ext>
                </a:extLst>
              </a:tr>
              <a:tr h="596271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Concealment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+0.7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6519652"/>
                  </a:ext>
                </a:extLst>
              </a:tr>
              <a:tr h="596271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Enhancement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+0.8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0621953"/>
                  </a:ext>
                </a:extLst>
              </a:tr>
              <a:tr h="110736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Current Motives</a:t>
                      </a:r>
                    </a:p>
                  </a:txBody>
                  <a:tcPr anchor="ctr"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10+ Attempts</a:t>
                      </a:r>
                    </a:p>
                  </a:txBody>
                  <a:tcPr anchor="ctr"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6-9 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Attempts</a:t>
                      </a:r>
                    </a:p>
                  </a:txBody>
                  <a:tcPr anchor="ctr"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 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Attempts</a:t>
                      </a:r>
                    </a:p>
                  </a:txBody>
                  <a:tcPr anchor="ctr"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Attempts</a:t>
                      </a:r>
                    </a:p>
                  </a:txBody>
                  <a:tcPr anchor="ctr"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Attempt</a:t>
                      </a:r>
                    </a:p>
                  </a:txBody>
                  <a:tcPr anchor="ctr">
                    <a:solidFill>
                      <a:srgbClr val="BA0C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  <a:p>
                      <a:pPr algn="ctr"/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Attempts</a:t>
                      </a:r>
                    </a:p>
                  </a:txBody>
                  <a:tcPr anchor="ctr">
                    <a:solidFill>
                      <a:srgbClr val="BA0C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543300"/>
                  </a:ext>
                </a:extLst>
              </a:tr>
              <a:tr h="596271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Substitution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+0.4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+3.9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8901229"/>
                  </a:ext>
                </a:extLst>
              </a:tr>
              <a:tr h="596271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Availability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+0.3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+0.3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7561354"/>
                  </a:ext>
                </a:extLst>
              </a:tr>
              <a:tr h="596271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Concealment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929200"/>
                  </a:ext>
                </a:extLst>
              </a:tr>
              <a:tr h="596271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Coping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-7.6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-3.1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+9.8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1742836"/>
                  </a:ext>
                </a:extLst>
              </a:tr>
              <a:tr h="340726">
                <a:tc gridSpan="7"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Note. Positive (or negative) values indicate when a past 12-month quitting attempt is overrepresented (or underrepresented) based on the e-cigarette use motive. Larger differences are in bold typeface for emphasis.</a:t>
                      </a: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4503838"/>
                  </a:ext>
                </a:extLst>
              </a:tr>
            </a:tbl>
          </a:graphicData>
        </a:graphic>
      </p:graphicFrame>
      <p:sp>
        <p:nvSpPr>
          <p:cNvPr id="5" name="Rectangle">
            <a:extLst>
              <a:ext uri="{FF2B5EF4-FFF2-40B4-BE49-F238E27FC236}">
                <a16:creationId xmlns:a16="http://schemas.microsoft.com/office/drawing/2014/main" id="{2C6CEF44-5A8E-A255-D00B-E936B32B9972}"/>
              </a:ext>
            </a:extLst>
          </p:cNvPr>
          <p:cNvSpPr/>
          <p:nvPr/>
        </p:nvSpPr>
        <p:spPr>
          <a:xfrm>
            <a:off x="33185672" y="5439489"/>
            <a:ext cx="10182720" cy="1150328"/>
          </a:xfrm>
          <a:prstGeom prst="rect">
            <a:avLst/>
          </a:prstGeom>
          <a:solidFill>
            <a:srgbClr val="FFFFFF"/>
          </a:solidFill>
          <a:ln w="76200" cap="flat">
            <a:solidFill>
              <a:srgbClr val="BA0C2F"/>
            </a:solidFill>
            <a:prstDash val="solid"/>
            <a:miter lim="8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RESULTS</a:t>
            </a:r>
            <a:endParaRPr sz="6000" b="1" dirty="0">
              <a:solidFill>
                <a:schemeClr val="tx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">
            <a:extLst>
              <a:ext uri="{FF2B5EF4-FFF2-40B4-BE49-F238E27FC236}">
                <a16:creationId xmlns:a16="http://schemas.microsoft.com/office/drawing/2014/main" id="{805B9A16-3B1C-D233-3714-1B7488A4CDBA}"/>
              </a:ext>
            </a:extLst>
          </p:cNvPr>
          <p:cNvSpPr/>
          <p:nvPr/>
        </p:nvSpPr>
        <p:spPr>
          <a:xfrm>
            <a:off x="33185672" y="6589816"/>
            <a:ext cx="10182720" cy="7290525"/>
          </a:xfrm>
          <a:prstGeom prst="rect">
            <a:avLst/>
          </a:prstGeom>
          <a:solidFill>
            <a:srgbClr val="FFFFFF"/>
          </a:solidFill>
          <a:ln w="76200" cap="flat">
            <a:solidFill>
              <a:srgbClr val="BA0C2F"/>
            </a:solidFill>
            <a:prstDash val="solid"/>
            <a:miter lim="800000"/>
          </a:ln>
          <a:effectLst/>
        </p:spPr>
        <p:txBody>
          <a:bodyPr wrap="square" lIns="45719" tIns="45719" rIns="91440" bIns="45719" numCol="1" anchor="t">
            <a:noAutofit/>
          </a:bodyPr>
          <a:lstStyle/>
          <a:p>
            <a:pPr marL="571500" indent="-571500">
              <a:buFont typeface="Wingdings"/>
              <a:buChar char="v"/>
              <a:defRPr>
                <a:solidFill>
                  <a:srgbClr val="FFFFFF"/>
                </a:solidFill>
              </a:defRPr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initial motives (Concealment </a:t>
            </a:r>
            <a:r>
              <a:rPr lang="el-GR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=.21, p=.005, Enhancement </a:t>
            </a:r>
            <a:r>
              <a:rPr lang="el-GR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=.21, p=.005) and 4 current motives (Substitution </a:t>
            </a:r>
            <a:r>
              <a:rPr lang="el-GR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=.21, p=.009, Availability </a:t>
            </a:r>
            <a:r>
              <a:rPr lang="el-GR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=.18, p=.04, Concealment </a:t>
            </a:r>
            <a:r>
              <a:rPr lang="el-GR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=.19, p=.019, Coping </a:t>
            </a:r>
            <a:r>
              <a:rPr lang="el-GR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=.18, p=.037) were significantly related to attempts made to quit (see Table 2)</a:t>
            </a:r>
          </a:p>
          <a:p>
            <a:pPr marL="571500" indent="-571500">
              <a:buFont typeface="Wingdings"/>
              <a:buChar char="v"/>
              <a:defRPr>
                <a:solidFill>
                  <a:srgbClr val="FFFFFF"/>
                </a:solidFill>
              </a:defRPr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initial and current concealment motives were associated with having never attempted to quit e-cigarette use in the past 12 months</a:t>
            </a:r>
          </a:p>
          <a:p>
            <a:pPr marL="571500" indent="-571500">
              <a:buFont typeface="Wingdings"/>
              <a:buChar char="v"/>
              <a:defRPr>
                <a:solidFill>
                  <a:srgbClr val="FFFFFF"/>
                </a:solidFill>
              </a:defRPr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coping motives were also associated with having never attempted to quit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368686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368686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368686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368686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</TotalTime>
  <Words>1266</Words>
  <Application>Microsoft Office PowerPoint</Application>
  <PresentationFormat>Custom</PresentationFormat>
  <Paragraphs>213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Georgia</vt:lpstr>
      <vt:lpstr>Times New Roman</vt:lpstr>
      <vt:lpstr>Wingdings</vt:lpstr>
      <vt:lpstr>Wingdings,Sans-Serif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Chloe Martinez</cp:lastModifiedBy>
  <cp:revision>1351</cp:revision>
  <dcterms:modified xsi:type="dcterms:W3CDTF">2026-04-24T01:15:12Z</dcterms:modified>
</cp:coreProperties>
</file>