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43891200" cy="32918400"/>
  <p:notesSz cx="7010400" cy="92964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lin Joseph" initials="VJ" lastIdx="1" clrIdx="0">
    <p:extLst>
      <p:ext uri="{19B8F6BF-5375-455C-9EA6-DF929625EA0E}">
        <p15:presenceInfo xmlns:p15="http://schemas.microsoft.com/office/powerpoint/2012/main" userId="S::vjoseph8@unm.edu::68ff4bb3-c10d-4dc2-b505-a47279e97d3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0D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26" autoAdjust="0"/>
    <p:restoredTop sz="94660"/>
  </p:normalViewPr>
  <p:slideViewPr>
    <p:cSldViewPr snapToGrid="0">
      <p:cViewPr>
        <p:scale>
          <a:sx n="41" d="100"/>
          <a:sy n="41" d="100"/>
        </p:scale>
        <p:origin x="-3696" y="-2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r">
              <a:defRPr sz="1200"/>
            </a:lvl1pPr>
          </a:lstStyle>
          <a:p>
            <a:fld id="{561B8059-EABB-4B56-B42D-6397384EAFCF}" type="datetimeFigureOut">
              <a:rPr lang="en-US" smtClean="0"/>
              <a:t>8/6/25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7" rIns="93172" bIns="4658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2" tIns="46587" rIns="93172" bIns="4658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r">
              <a:defRPr sz="1200"/>
            </a:lvl1pPr>
          </a:lstStyle>
          <a:p>
            <a:fld id="{15EA42A3-C81C-4CE7-9828-04684F904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2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EA42A3-C81C-4CE7-9828-04684F9047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70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64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66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30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2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4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4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5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9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1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17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1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E498F-B25C-49EE-A978-1F9BBB46670A}" type="datetimeFigureOut">
              <a:rPr lang="en-US" smtClean="0"/>
              <a:t>8/6/25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1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mateolab.yolasit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2171" y="472961"/>
            <a:ext cx="42966858" cy="4759848"/>
          </a:xfrm>
          <a:prstGeom prst="rect">
            <a:avLst/>
          </a:prstGeom>
          <a:solidFill>
            <a:schemeClr val="bg1"/>
          </a:solidFill>
          <a:ln w="76200">
            <a:solidFill>
              <a:srgbClr val="BA0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58350" y="456708"/>
            <a:ext cx="2877923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Sleep Disturbances and Stress Uniquely Predict Alcohol Problems among College Students</a:t>
            </a:r>
          </a:p>
          <a:p>
            <a:pPr algn="ctr"/>
            <a:r>
              <a:rPr lang="en-US" sz="4400" b="1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Vanessa C. Hernandez, </a:t>
            </a:r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Joey C. Mok</a:t>
            </a:r>
            <a:r>
              <a:rPr lang="en-US" sz="4400" b="1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, Chloe E. Martinez,</a:t>
            </a:r>
          </a:p>
          <a:p>
            <a:pPr algn="ctr"/>
            <a:r>
              <a:rPr lang="en-US" sz="4400" b="1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Matthew R. Pearson, &amp; Addictions Research Team</a:t>
            </a:r>
          </a:p>
          <a:p>
            <a:pPr algn="ctr"/>
            <a:r>
              <a:rPr lang="en-US" sz="4000" dirty="0">
                <a:solidFill>
                  <a:srgbClr val="000000"/>
                </a:solidFill>
                <a:latin typeface="Georgia" panose="02040502050405020303" pitchFamily="18" charset="0"/>
              </a:rPr>
              <a:t>Center on Alcohol, Substance use, And Addictions, University of New Mexico</a:t>
            </a:r>
            <a:endParaRPr lang="en-US" sz="4000" dirty="0">
              <a:latin typeface="Georgia" panose="02040502050405020303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62171" y="5434091"/>
            <a:ext cx="11555658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62171" y="6522662"/>
            <a:ext cx="11555658" cy="7990267"/>
          </a:xfrm>
          <a:prstGeom prst="rect">
            <a:avLst/>
          </a:prstGeom>
          <a:solidFill>
            <a:schemeClr val="bg1"/>
          </a:solidFill>
          <a:ln w="76200">
            <a:solidFill>
              <a:srgbClr val="BA0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spcAft>
                <a:spcPts val="1200"/>
              </a:spcAft>
              <a:buFont typeface="Wingdings" pitchFamily="2" charset="2"/>
              <a:buChar char="v"/>
            </a:pPr>
            <a:r>
              <a:rPr lang="en-US" sz="3600" b="0" i="0" u="none" strike="noStrike" dirty="0">
                <a:solidFill>
                  <a:schemeClr val="tx1"/>
                </a:solidFill>
                <a:effectLst/>
                <a:latin typeface="Georgia" panose="02040502050405020303" pitchFamily="18" charset="0"/>
              </a:rPr>
              <a:t>Sleep disturbances, such as insomnia, are highly prevalent among college students</a:t>
            </a:r>
          </a:p>
          <a:p>
            <a:pPr marL="571500" indent="-571500">
              <a:spcAft>
                <a:spcPts val="1200"/>
              </a:spcAft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Perceived stress tends to peak during emerging adulthood and declines during the transition to midlife</a:t>
            </a:r>
            <a:endParaRPr lang="en-US" sz="3600" b="0" i="0" u="none" strike="noStrike" dirty="0">
              <a:solidFill>
                <a:schemeClr val="tx1"/>
              </a:solidFill>
              <a:effectLst/>
              <a:latin typeface="Georgia" panose="02040502050405020303" pitchFamily="18" charset="0"/>
            </a:endParaRPr>
          </a:p>
          <a:p>
            <a:pPr marL="571500" indent="-571500">
              <a:spcAft>
                <a:spcPts val="1200"/>
              </a:spcAft>
              <a:buFont typeface="Wingdings" pitchFamily="2" charset="2"/>
              <a:buChar char="v"/>
            </a:pPr>
            <a:r>
              <a:rPr lang="en-US" sz="3600" b="0" i="0" u="none" strike="noStrike" dirty="0">
                <a:solidFill>
                  <a:schemeClr val="tx1"/>
                </a:solidFill>
                <a:effectLst/>
                <a:latin typeface="Georgia" panose="02040502050405020303" pitchFamily="18" charset="0"/>
              </a:rPr>
              <a:t>Alcohol use (and other substance use) peaks during emerging adulthood (18-25 years old)</a:t>
            </a:r>
          </a:p>
          <a:p>
            <a:pPr marL="571500" indent="-571500">
              <a:spcAft>
                <a:spcPts val="1200"/>
              </a:spcAft>
              <a:buFont typeface="Wingdings" pitchFamily="2" charset="2"/>
              <a:buChar char="v"/>
            </a:pPr>
            <a:r>
              <a:rPr lang="en-US" sz="3600" b="0" i="0" u="none" strike="noStrike" dirty="0">
                <a:solidFill>
                  <a:schemeClr val="tx1"/>
                </a:solidFill>
                <a:effectLst/>
                <a:latin typeface="Georgia" panose="02040502050405020303" pitchFamily="18" charset="0"/>
              </a:rPr>
              <a:t>Sleep disturbances and perceived stress have been shown to be predictors of alcohol-related problems</a:t>
            </a:r>
          </a:p>
          <a:p>
            <a:pPr marL="571500" indent="-571500">
              <a:spcAft>
                <a:spcPts val="1200"/>
              </a:spcAft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Using </a:t>
            </a:r>
            <a:r>
              <a:rPr lang="en-US" sz="3600" b="0" i="0" u="none" strike="noStrike" dirty="0">
                <a:solidFill>
                  <a:schemeClr val="tx1"/>
                </a:solidFill>
                <a:effectLst/>
                <a:latin typeface="Georgia" panose="02040502050405020303" pitchFamily="18" charset="0"/>
              </a:rPr>
              <a:t>several indicators of sleep 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and stress, we sought to examine the unique effects that each have on alcohol-related problems above and beyond the effects of level of alcohol use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2703629" y="5434091"/>
            <a:ext cx="18483942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Results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2703629" y="6535496"/>
            <a:ext cx="18483942" cy="25943949"/>
          </a:xfrm>
          <a:prstGeom prst="rect">
            <a:avLst/>
          </a:prstGeom>
          <a:solidFill>
            <a:schemeClr val="bg1"/>
          </a:solidFill>
          <a:ln w="76200" cap="rnd">
            <a:solidFill>
              <a:srgbClr val="BA0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3600" b="0" i="0" u="none" strike="noStrike" dirty="0">
                <a:solidFill>
                  <a:schemeClr val="tx1"/>
                </a:solidFill>
                <a:effectLst/>
                <a:latin typeface="Georgia" panose="02040502050405020303" pitchFamily="18" charset="0"/>
              </a:rPr>
              <a:t>Bivariate correlations showed that each sleep-related variable had modest significant associations with AUDIT problems (.133&lt;r’s&lt;.205) and BYAACQ (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.129&lt;r’s&lt;.209)</a:t>
            </a:r>
          </a:p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Each stress-related variable had modest significant associations with AUDIT problems (.120&lt;r’s&lt;.198) and BYAACQ (.141&lt;r’s&lt;.211)</a:t>
            </a:r>
            <a:endParaRPr lang="en-US" sz="3600" b="0" i="0" u="none" strike="noStrike" dirty="0">
              <a:solidFill>
                <a:schemeClr val="tx1"/>
              </a:solidFill>
              <a:effectLst/>
              <a:latin typeface="Georgia" panose="02040502050405020303" pitchFamily="18" charset="0"/>
            </a:endParaRPr>
          </a:p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3600" b="0" i="0" u="none" strike="noStrike" dirty="0">
                <a:solidFill>
                  <a:schemeClr val="tx1"/>
                </a:solidFill>
                <a:effectLst/>
                <a:latin typeface="Georgia" panose="02040502050405020303" pitchFamily="18" charset="0"/>
              </a:rPr>
              <a:t>We conducted hierarchical regressions such that alcohol use variables were entered in step 1, sleep-related variables were entered in step 2, and perceived stress-related variables were entered in step 3 (see Table below)</a:t>
            </a:r>
          </a:p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We also conducted hierarchical regressions with perceived stress-related variables entered in step 2 and sleep-related variables in step 3 (not shown for ease of presentation)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59891" y="15891119"/>
            <a:ext cx="11555658" cy="16588325"/>
          </a:xfrm>
          <a:prstGeom prst="rect">
            <a:avLst/>
          </a:prstGeom>
          <a:solidFill>
            <a:schemeClr val="bg1"/>
          </a:solidFill>
          <a:ln w="76200">
            <a:solidFill>
              <a:srgbClr val="BA0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PARTICIPANTS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College students recruited from Psychology Department pools in 9 universities across the United States who participated as part of a larger online survey for course credit  (n=5,058)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Measures</a:t>
            </a:r>
          </a:p>
          <a:p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Sleep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Insomnia Severity Index (ISI; Bastien et al., 2001)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Sleep Problem Scale (SPS; Jenkins et al., 1988)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Pittsburgh Sleep Quality Index (PSQI; Buysse et al., 1989)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Sleep Hygiene Index (SHI; Mastin et al., 2006)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Epworth Sleepiness Scale (ESS; Johns, 1991)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Nightmare Distress Questionnaire (NDQ; </a:t>
            </a:r>
            <a:r>
              <a:rPr lang="en-US" sz="3600" dirty="0" err="1">
                <a:solidFill>
                  <a:schemeClr val="tx1"/>
                </a:solidFill>
                <a:latin typeface="Georgia" panose="02040502050405020303" pitchFamily="18" charset="0"/>
              </a:rPr>
              <a:t>Belicki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, 1992)</a:t>
            </a:r>
          </a:p>
          <a:p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Stress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College Student’s Stressful Events Checklist -an adaptation of the Social Re-Adjustment Scale (Holmes &amp; Rahe, 1967)</a:t>
            </a:r>
            <a:r>
              <a:rPr lang="en-US" sz="3600" dirty="0">
                <a:latin typeface="Georgia" panose="02040502050405020303" pitchFamily="18" charset="0"/>
              </a:rPr>
              <a:t> &amp; Rahe, 1967);</a:t>
            </a: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Perceived Stress Scale (PSS; Cohen et al., 1983)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Perceived Stress Questionnaire (PSQ; Levenstein et al., 1993)</a:t>
            </a:r>
          </a:p>
          <a:p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Alcohol Related Outcomes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Daily Drinking Questionnaire  (DDQ; Collins et al., 1985) 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Brief Young Adult Alcohol Consequences Questionnaire (B-YAACQ; Kahler et al., 2005) to assess alcohol-related problems and severity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10-Item Alcohol Use Disorders Identification Test (AUDIT-US) (Saunders et. al., 1993)</a:t>
            </a: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buFont typeface="Wingdings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buFont typeface="Wingdings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20AAD02-1BD6-4E2F-A51B-FF31A864CB26}"/>
              </a:ext>
            </a:extLst>
          </p:cNvPr>
          <p:cNvSpPr/>
          <p:nvPr/>
        </p:nvSpPr>
        <p:spPr>
          <a:xfrm>
            <a:off x="462171" y="5441084"/>
            <a:ext cx="11555658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Introduction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608235A-8CB8-4B53-8560-8EBD4EF82AA4}"/>
              </a:ext>
            </a:extLst>
          </p:cNvPr>
          <p:cNvSpPr/>
          <p:nvPr/>
        </p:nvSpPr>
        <p:spPr>
          <a:xfrm>
            <a:off x="12703629" y="5441084"/>
            <a:ext cx="18483942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1873371" y="19635881"/>
            <a:ext cx="11592234" cy="9945790"/>
          </a:xfrm>
          <a:prstGeom prst="rect">
            <a:avLst/>
          </a:prstGeom>
          <a:solidFill>
            <a:schemeClr val="bg1"/>
          </a:solidFill>
          <a:ln w="76200">
            <a:solidFill>
              <a:srgbClr val="BA0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Our findings suggest that stress and sleep uniquely contribute to alcohol-related outcomes above and beyond the effects of level of alcohol use</a:t>
            </a:r>
          </a:p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Alcohol interventions may be more effective if they also address stress- and sleep-related factors in this population (e.g., cognitive-behavioral therapy or mindfulness-based interventions)</a:t>
            </a:r>
          </a:p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3600" b="0" i="0" u="none" strike="noStrike" dirty="0">
                <a:solidFill>
                  <a:schemeClr val="tx1"/>
                </a:solidFill>
                <a:effectLst/>
                <a:latin typeface="Georgia" panose="02040502050405020303" pitchFamily="18" charset="0"/>
              </a:rPr>
              <a:t>The cross-sectional nature of the data prohibits causal inference, and we were unable to test possible bidirectional effects among sleep-, stress-, and alcohol-related variables</a:t>
            </a:r>
          </a:p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Longitudinal and experimental studies are needed to determine the relative direct and indirect (i.e., mediated) effects of sleep and stress on alcohol-related outcomes as well as the effects of alcohol use on sleep and stress</a:t>
            </a:r>
            <a:endParaRPr lang="en-US" sz="3600" b="0" i="0" u="none" strike="noStrike" dirty="0">
              <a:solidFill>
                <a:schemeClr val="tx1"/>
              </a:solidFill>
              <a:effectLst/>
              <a:latin typeface="Georgia" panose="02040502050405020303" pitchFamily="18" charset="0"/>
            </a:endParaRPr>
          </a:p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7DD7813-0721-4B34-970F-1D74A71EA2FA}"/>
              </a:ext>
            </a:extLst>
          </p:cNvPr>
          <p:cNvSpPr/>
          <p:nvPr/>
        </p:nvSpPr>
        <p:spPr>
          <a:xfrm>
            <a:off x="31871156" y="18464081"/>
            <a:ext cx="11592234" cy="1176528"/>
          </a:xfrm>
          <a:prstGeom prst="rect">
            <a:avLst/>
          </a:prstGeom>
          <a:solidFill>
            <a:schemeClr val="bg1"/>
          </a:solidFill>
          <a:ln w="76200">
            <a:solidFill>
              <a:srgbClr val="BA0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Discussion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60A9463-F9E4-47B3-B62A-20A7AF622DDF}"/>
              </a:ext>
            </a:extLst>
          </p:cNvPr>
          <p:cNvSpPr/>
          <p:nvPr/>
        </p:nvSpPr>
        <p:spPr>
          <a:xfrm>
            <a:off x="459891" y="14791662"/>
            <a:ext cx="11555658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Methods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5C67EC63-A995-33FD-0E74-07D46B83D6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7581" y="350499"/>
            <a:ext cx="7156895" cy="475984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5F0C00A-A211-8248-FCCD-F476949FA9E4}"/>
              </a:ext>
            </a:extLst>
          </p:cNvPr>
          <p:cNvSpPr/>
          <p:nvPr/>
        </p:nvSpPr>
        <p:spPr>
          <a:xfrm>
            <a:off x="31873371" y="6540540"/>
            <a:ext cx="11555658" cy="11680125"/>
          </a:xfrm>
          <a:prstGeom prst="rect">
            <a:avLst/>
          </a:prstGeom>
          <a:solidFill>
            <a:schemeClr val="bg1"/>
          </a:solidFill>
          <a:ln w="76200">
            <a:solidFill>
              <a:srgbClr val="BA0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Alcohol use variables explained 27%-30% of the variance in alcohol-related problems</a:t>
            </a:r>
          </a:p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Sleep-related variables explained an additional 2.9-3.9% of the variance in alcohol-related problems when entered in Step 2 (controlling for alcohol use only), and 1.4% of the variance when entered in Step 3 (controlling for alcohol use and stress)</a:t>
            </a:r>
          </a:p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Across all models, Insomnia Severity Index and Nightmare Distress Scale were uniquely related to both alcohol-related problem measures</a:t>
            </a:r>
          </a:p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Perceived stress-related variables explained an additional 2.3-4% of the variance when entered in Step 2 (controlling for alcohol use only), and .8-1.5% of the variance in alcohol-related problems when entered in Step 3 (controlling for alcohol use and sleep), and </a:t>
            </a:r>
          </a:p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Across all models, Stressful Effects Checklist was the only stress-related variable that uniquely predicted alcohol-related problems</a:t>
            </a:r>
          </a:p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0A1318-5DC2-739D-5925-E4032292B838}"/>
              </a:ext>
            </a:extLst>
          </p:cNvPr>
          <p:cNvSpPr/>
          <p:nvPr/>
        </p:nvSpPr>
        <p:spPr>
          <a:xfrm>
            <a:off x="31875651" y="5413038"/>
            <a:ext cx="11555658" cy="1127503"/>
          </a:xfrm>
          <a:prstGeom prst="rect">
            <a:avLst/>
          </a:prstGeom>
          <a:solidFill>
            <a:schemeClr val="bg1"/>
          </a:solidFill>
          <a:ln w="76200">
            <a:solidFill>
              <a:srgbClr val="BA0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1873371" y="29800697"/>
            <a:ext cx="11555658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CONTACT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7D03FD3-7826-47C7-ACEF-7F86F299DEE3}"/>
              </a:ext>
            </a:extLst>
          </p:cNvPr>
          <p:cNvSpPr/>
          <p:nvPr/>
        </p:nvSpPr>
        <p:spPr>
          <a:xfrm>
            <a:off x="31873371" y="30900154"/>
            <a:ext cx="11555658" cy="1579291"/>
          </a:xfrm>
          <a:prstGeom prst="rect">
            <a:avLst/>
          </a:prstGeom>
          <a:solidFill>
            <a:schemeClr val="bg1"/>
          </a:solidFill>
          <a:ln w="76200">
            <a:solidFill>
              <a:srgbClr val="BA0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e-mail: </a:t>
            </a:r>
            <a:r>
              <a:rPr lang="en-US" sz="3600" dirty="0" err="1">
                <a:solidFill>
                  <a:schemeClr val="tx1"/>
                </a:solidFill>
                <a:latin typeface="Georgia" panose="02040502050405020303" pitchFamily="18" charset="0"/>
              </a:rPr>
              <a:t>vhernandez@unm.edu</a:t>
            </a: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Website: 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  <a:hlinkClick r:id="rId4"/>
              </a:rPr>
              <a:t>http://mateolab.yolasite.com/</a:t>
            </a: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7C6E25F-6921-7E78-8A5F-E3E2B63E15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945913"/>
              </p:ext>
            </p:extLst>
          </p:nvPr>
        </p:nvGraphicFramePr>
        <p:xfrm>
          <a:off x="13150459" y="12823143"/>
          <a:ext cx="17590281" cy="1924914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872948">
                  <a:extLst>
                    <a:ext uri="{9D8B030D-6E8A-4147-A177-3AD203B41FA5}">
                      <a16:colId xmlns:a16="http://schemas.microsoft.com/office/drawing/2014/main" val="886093814"/>
                    </a:ext>
                  </a:extLst>
                </a:gridCol>
                <a:gridCol w="2888656">
                  <a:extLst>
                    <a:ext uri="{9D8B030D-6E8A-4147-A177-3AD203B41FA5}">
                      <a16:colId xmlns:a16="http://schemas.microsoft.com/office/drawing/2014/main" val="2385580801"/>
                    </a:ext>
                  </a:extLst>
                </a:gridCol>
                <a:gridCol w="2348685">
                  <a:extLst>
                    <a:ext uri="{9D8B030D-6E8A-4147-A177-3AD203B41FA5}">
                      <a16:colId xmlns:a16="http://schemas.microsoft.com/office/drawing/2014/main" val="3338493694"/>
                    </a:ext>
                  </a:extLst>
                </a:gridCol>
                <a:gridCol w="3150416">
                  <a:extLst>
                    <a:ext uri="{9D8B030D-6E8A-4147-A177-3AD203B41FA5}">
                      <a16:colId xmlns:a16="http://schemas.microsoft.com/office/drawing/2014/main" val="3285007927"/>
                    </a:ext>
                  </a:extLst>
                </a:gridCol>
                <a:gridCol w="2329576">
                  <a:extLst>
                    <a:ext uri="{9D8B030D-6E8A-4147-A177-3AD203B41FA5}">
                      <a16:colId xmlns:a16="http://schemas.microsoft.com/office/drawing/2014/main" val="3945304271"/>
                    </a:ext>
                  </a:extLst>
                </a:gridCol>
              </a:tblGrid>
              <a:tr h="827589">
                <a:tc rowSpan="2">
                  <a:txBody>
                    <a:bodyPr/>
                    <a:lstStyle/>
                    <a:p>
                      <a:pPr algn="ctr"/>
                      <a:endParaRPr lang="en-US" sz="3700" dirty="0">
                        <a:latin typeface="Georgia" panose="02040502050405020303" pitchFamily="18" charset="0"/>
                        <a:cs typeface="Calibri" panose="020F0502020204030204" pitchFamily="34" charset="0"/>
                      </a:endParaRPr>
                    </a:p>
                  </a:txBody>
                  <a:tcPr marL="85406" marR="85406" marT="42703" marB="42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89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AUDIT Problems</a:t>
                      </a:r>
                      <a:endParaRPr lang="en-US" sz="370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cs typeface="Calibri" panose="020F0502020204030204" pitchFamily="34" charset="0"/>
                      </a:endParaRPr>
                    </a:p>
                  </a:txBody>
                  <a:tcPr marL="87351" marR="87351" marT="43675" marB="43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8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BYAACQ</a:t>
                      </a:r>
                      <a:endParaRPr lang="en-US" sz="370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cs typeface="Calibri" panose="020F0502020204030204" pitchFamily="34" charset="0"/>
                      </a:endParaRPr>
                    </a:p>
                  </a:txBody>
                  <a:tcPr marL="87351" marR="87351" marT="43675" marB="43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8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4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907704"/>
                  </a:ext>
                </a:extLst>
              </a:tr>
              <a:tr h="740569">
                <a:tc vMerge="1">
                  <a:txBody>
                    <a:bodyPr/>
                    <a:lstStyle/>
                    <a:p>
                      <a:pPr algn="l"/>
                      <a:endParaRPr lang="en-US" sz="3700" u="sng" dirty="0">
                        <a:latin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8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4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</a:t>
                      </a:r>
                      <a:endParaRPr lang="en-US" sz="4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8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8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4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</a:t>
                      </a:r>
                      <a:endParaRPr lang="en-US" sz="4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8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8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203445"/>
                  </a:ext>
                </a:extLst>
              </a:tr>
              <a:tr h="1039965">
                <a:tc>
                  <a:txBody>
                    <a:bodyPr/>
                    <a:lstStyle/>
                    <a:p>
                      <a:pPr algn="l"/>
                      <a:r>
                        <a:rPr lang="en-US" sz="37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Typical Drinking Quantity</a:t>
                      </a: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.140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.003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.123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.007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417322"/>
                  </a:ext>
                </a:extLst>
              </a:tr>
              <a:tr h="1039965">
                <a:tc>
                  <a:txBody>
                    <a:bodyPr/>
                    <a:lstStyle/>
                    <a:p>
                      <a:pPr algn="l"/>
                      <a:r>
                        <a:rPr lang="en-US" sz="37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Heavy Drinking Quantity</a:t>
                      </a: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.048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.313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.040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.380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308107"/>
                  </a:ext>
                </a:extLst>
              </a:tr>
              <a:tr h="1039965">
                <a:tc>
                  <a:txBody>
                    <a:bodyPr/>
                    <a:lstStyle/>
                    <a:p>
                      <a:pPr algn="l"/>
                      <a:r>
                        <a:rPr lang="en-US" sz="37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AUDIT Consumption</a:t>
                      </a: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.358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.000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.404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.000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4487064"/>
                  </a:ext>
                </a:extLst>
              </a:tr>
              <a:tr h="888787">
                <a:tc>
                  <a:txBody>
                    <a:bodyPr/>
                    <a:lstStyle/>
                    <a:p>
                      <a:pPr algn="l"/>
                      <a:endParaRPr lang="en-US" sz="3700" u="sng" dirty="0">
                        <a:latin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ctr" fontAlgn="b">
                        <a:tabLst/>
                      </a:pPr>
                      <a:r>
                        <a:rPr lang="en-US" sz="4500" b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ΔR</a:t>
                      </a:r>
                      <a:r>
                        <a:rPr lang="en-US" sz="4500" b="0" u="none" strike="noStrike" spc="0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4500" b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=.270, p&lt;.001</a:t>
                      </a:r>
                      <a:endParaRPr lang="en-US" sz="4500" b="0" i="0" u="none" strike="noStrike" spc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51" marR="87351" marT="43675" marB="43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5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ΔR</a:t>
                      </a:r>
                      <a:r>
                        <a:rPr lang="en-US" sz="4500" b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45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=.300, p&lt;.001</a:t>
                      </a:r>
                      <a:endParaRPr lang="en-US" sz="4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51" marR="87351" marT="43675" marB="43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7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09705"/>
                  </a:ext>
                </a:extLst>
              </a:tr>
              <a:tr h="888787">
                <a:tc>
                  <a:txBody>
                    <a:bodyPr/>
                    <a:lstStyle/>
                    <a:p>
                      <a:pPr algn="l"/>
                      <a:r>
                        <a:rPr lang="en-US" sz="3700" u="sng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Step 2: Sleep</a:t>
                      </a: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ctr" fontAlgn="b">
                        <a:tabLst/>
                      </a:pPr>
                      <a:endParaRPr lang="en-US" sz="4500" b="0" i="0" u="none" strike="noStrike" spc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51" marR="87351" marT="43675" marB="43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51" marR="87351" marT="43675" marB="43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836847"/>
                  </a:ext>
                </a:extLst>
              </a:tr>
              <a:tr h="1039965">
                <a:tc>
                  <a:txBody>
                    <a:bodyPr/>
                    <a:lstStyle/>
                    <a:p>
                      <a:pPr algn="l"/>
                      <a:r>
                        <a:rPr lang="en-US" sz="37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Insomnia Severity Index</a:t>
                      </a: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.101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.006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.005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668398"/>
                  </a:ext>
                </a:extLst>
              </a:tr>
              <a:tr h="1021670">
                <a:tc>
                  <a:txBody>
                    <a:bodyPr/>
                    <a:lstStyle/>
                    <a:p>
                      <a:pPr algn="l"/>
                      <a:r>
                        <a:rPr lang="en-US" sz="37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Sleep Problem Scale</a:t>
                      </a: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-.032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.339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-.063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.048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043682"/>
                  </a:ext>
                </a:extLst>
              </a:tr>
              <a:tr h="1175512">
                <a:tc>
                  <a:txBody>
                    <a:bodyPr/>
                    <a:lstStyle/>
                    <a:p>
                      <a:pPr algn="l"/>
                      <a:r>
                        <a:rPr lang="en-US" sz="37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Pittsburgh Sleep Quality Index</a:t>
                      </a: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-.013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.704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-.042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.205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526060"/>
                  </a:ext>
                </a:extLst>
              </a:tr>
              <a:tr h="1175512">
                <a:tc>
                  <a:txBody>
                    <a:bodyPr/>
                    <a:lstStyle/>
                    <a:p>
                      <a:pPr algn="l"/>
                      <a:r>
                        <a:rPr lang="en-US" sz="37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Sleep Hygiene Index (reverse-coded)</a:t>
                      </a: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.021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.423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.066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.009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858526"/>
                  </a:ext>
                </a:extLst>
              </a:tr>
              <a:tr h="1039965">
                <a:tc>
                  <a:txBody>
                    <a:bodyPr/>
                    <a:lstStyle/>
                    <a:p>
                      <a:pPr algn="l"/>
                      <a:r>
                        <a:rPr lang="en-US" sz="37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Epworth Sleep Scale</a:t>
                      </a: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.038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.108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.026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.265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060949"/>
                  </a:ext>
                </a:extLst>
              </a:tr>
              <a:tr h="1039965">
                <a:tc>
                  <a:txBody>
                    <a:bodyPr/>
                    <a:lstStyle/>
                    <a:p>
                      <a:pPr algn="l"/>
                      <a:r>
                        <a:rPr lang="en-US" sz="37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Nightmare Distress Scale</a:t>
                      </a: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.067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.010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.073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.003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25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365499"/>
                  </a:ext>
                </a:extLst>
              </a:tr>
              <a:tr h="963615">
                <a:tc>
                  <a:txBody>
                    <a:bodyPr/>
                    <a:lstStyle/>
                    <a:p>
                      <a:pPr algn="l"/>
                      <a:endParaRPr lang="en-US" sz="3700" u="sng" dirty="0">
                        <a:latin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5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ΔR</a:t>
                      </a:r>
                      <a:r>
                        <a:rPr lang="en-US" sz="4500" b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45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=.029, p&lt;.001</a:t>
                      </a:r>
                      <a:endParaRPr lang="en-US" sz="4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51" marR="87351" marT="43675" marB="43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5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ΔR</a:t>
                      </a:r>
                      <a:r>
                        <a:rPr lang="en-US" sz="4500" b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45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=.039, p&lt;.001</a:t>
                      </a:r>
                      <a:endParaRPr lang="en-US" sz="4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51" marR="87351" marT="43675" marB="43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9158273"/>
                  </a:ext>
                </a:extLst>
              </a:tr>
              <a:tr h="963615">
                <a:tc>
                  <a:txBody>
                    <a:bodyPr/>
                    <a:lstStyle/>
                    <a:p>
                      <a:pPr algn="l"/>
                      <a:r>
                        <a:rPr lang="en-US" sz="3700" u="sng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Step 3: Stress</a:t>
                      </a: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4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51" marR="87351" marT="43675" marB="43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51" marR="87351" marT="43675" marB="43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3057838"/>
                  </a:ext>
                </a:extLst>
              </a:tr>
              <a:tr h="1175512">
                <a:tc>
                  <a:txBody>
                    <a:bodyPr/>
                    <a:lstStyle/>
                    <a:p>
                      <a:pPr algn="l"/>
                      <a:r>
                        <a:rPr lang="en-US" sz="37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Perceived Stress Questionnaire</a:t>
                      </a: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-.007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.820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.022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.444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196555"/>
                  </a:ext>
                </a:extLst>
              </a:tr>
              <a:tr h="1039965">
                <a:tc>
                  <a:txBody>
                    <a:bodyPr/>
                    <a:lstStyle/>
                    <a:p>
                      <a:pPr algn="l"/>
                      <a:r>
                        <a:rPr lang="en-US" sz="37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Stressful Events Checklist</a:t>
                      </a: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.102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.000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.000</a:t>
                      </a:r>
                      <a:endParaRPr lang="en-US" sz="45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615765"/>
                  </a:ext>
                </a:extLst>
              </a:tr>
              <a:tr h="1039965">
                <a:tc>
                  <a:txBody>
                    <a:bodyPr/>
                    <a:lstStyle/>
                    <a:p>
                      <a:pPr algn="l"/>
                      <a:r>
                        <a:rPr lang="en-US" sz="37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Perceived Stress Scale</a:t>
                      </a: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-.005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.867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.018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5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.522</a:t>
                      </a:r>
                      <a:endParaRPr lang="en-US" sz="4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7" marR="8897" marT="88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552104"/>
                  </a:ext>
                </a:extLst>
              </a:tr>
              <a:tr h="1039965">
                <a:tc>
                  <a:txBody>
                    <a:bodyPr/>
                    <a:lstStyle/>
                    <a:p>
                      <a:pPr algn="l"/>
                      <a:endParaRPr lang="en-US" sz="3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406" marR="85406" marT="42703" marB="42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5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ΔR</a:t>
                      </a:r>
                      <a:r>
                        <a:rPr lang="en-US" sz="4500" b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45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=.008, p=.001</a:t>
                      </a:r>
                      <a:endParaRPr lang="en-US" sz="4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51" marR="87351" marT="43675" marB="43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5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ΔR</a:t>
                      </a:r>
                      <a:r>
                        <a:rPr lang="en-US" sz="4500" b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45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=.015, p&lt;.001</a:t>
                      </a:r>
                      <a:endParaRPr lang="en-US" sz="4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51" marR="87351" marT="43675" marB="43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D2F">
                        <a:alpha val="501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396617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0E76F0B3-89BC-2025-A49C-1B826F3C4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455" y="287905"/>
            <a:ext cx="7156895" cy="4759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648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154198</TotalTime>
  <Words>941</Words>
  <Application>Microsoft Macintosh PowerPoint</Application>
  <PresentationFormat>Custom</PresentationFormat>
  <Paragraphs>125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Georgia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Richards, Dylan K</dc:creator>
  <cp:lastModifiedBy>Joey Mok</cp:lastModifiedBy>
  <cp:revision>201</cp:revision>
  <cp:lastPrinted>2023-07-18T23:22:30Z</cp:lastPrinted>
  <dcterms:created xsi:type="dcterms:W3CDTF">2019-04-11T17:16:22Z</dcterms:created>
  <dcterms:modified xsi:type="dcterms:W3CDTF">2025-08-06T17:34:00Z</dcterms:modified>
</cp:coreProperties>
</file>