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
  </p:notesMasterIdLst>
  <p:sldIdLst>
    <p:sldId id="256" r:id="rId2"/>
    <p:sldId id="257" r:id="rId3"/>
  </p:sldIdLst>
  <p:sldSz cx="411480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23E0A14-25A7-0974-2C51-0DF977732122}" name="Jakub Greń" initials="JG" userId="b7bbe864f215d920" providerId="Windows Live"/>
  <p188:author id="{997206E2-3A2C-368D-4EBC-C3CF840D343F}" name="Dylan Richards" initials="DR" userId="S::dkrichards@unm.edu::6bcd6a4e-5ac4-48bc-bd0c-918853371ec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tthew Pearson" initials="MP" lastIdx="5" clrIdx="0">
    <p:extLst>
      <p:ext uri="{19B8F6BF-5375-455C-9EA6-DF929625EA0E}">
        <p15:presenceInfo xmlns:p15="http://schemas.microsoft.com/office/powerpoint/2012/main" userId="Matthew Pearso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A8AA"/>
    <a:srgbClr val="63666A"/>
    <a:srgbClr val="BA0C2F"/>
    <a:srgbClr val="1E59EF"/>
    <a:srgbClr val="00AF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0701" autoAdjust="0"/>
    <p:restoredTop sz="94660"/>
  </p:normalViewPr>
  <p:slideViewPr>
    <p:cSldViewPr snapToGrid="0">
      <p:cViewPr varScale="1">
        <p:scale>
          <a:sx n="19" d="100"/>
          <a:sy n="19" d="100"/>
        </p:scale>
        <p:origin x="926" y="149"/>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1B8059-EABB-4B56-B42D-6397384EAFCF}" type="datetimeFigureOut">
              <a:rPr lang="en-US" smtClean="0"/>
              <a:t>6/17/2025</a:t>
            </a:fld>
            <a:endParaRPr lang="en-US" dirty="0"/>
          </a:p>
        </p:txBody>
      </p:sp>
      <p:sp>
        <p:nvSpPr>
          <p:cNvPr id="4" name="Slide Image Placeholder 3"/>
          <p:cNvSpPr>
            <a:spLocks noGrp="1" noRot="1" noChangeAspect="1"/>
          </p:cNvSpPr>
          <p:nvPr>
            <p:ph type="sldImg" idx="2"/>
          </p:nvPr>
        </p:nvSpPr>
        <p:spPr>
          <a:xfrm>
            <a:off x="1500188" y="1143000"/>
            <a:ext cx="38576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EA42A3-C81C-4CE7-9828-04684F9047B0}" type="slidenum">
              <a:rPr lang="en-US" smtClean="0"/>
              <a:t>‹#›</a:t>
            </a:fld>
            <a:endParaRPr lang="en-US" dirty="0"/>
          </a:p>
        </p:txBody>
      </p:sp>
    </p:spTree>
    <p:extLst>
      <p:ext uri="{BB962C8B-B14F-4D97-AF65-F5344CB8AC3E}">
        <p14:creationId xmlns:p14="http://schemas.microsoft.com/office/powerpoint/2010/main" val="46022413"/>
      </p:ext>
    </p:extLst>
  </p:cSld>
  <p:clrMap bg1="lt1" tx1="dk1" bg2="lt2" tx2="dk2" accent1="accent1" accent2="accent2" accent3="accent3" accent4="accent4" accent5="accent5" accent6="accent6" hlink="hlink" folHlink="folHlink"/>
  <p:notesStyle>
    <a:lvl1pPr marL="0" algn="l" defTabSz="3686861" rtl="0" eaLnBrk="1" latinLnBrk="0" hangingPunct="1">
      <a:defRPr sz="4838" kern="1200">
        <a:solidFill>
          <a:schemeClr val="tx1"/>
        </a:solidFill>
        <a:latin typeface="+mn-lt"/>
        <a:ea typeface="+mn-ea"/>
        <a:cs typeface="+mn-cs"/>
      </a:defRPr>
    </a:lvl1pPr>
    <a:lvl2pPr marL="1843430" algn="l" defTabSz="3686861" rtl="0" eaLnBrk="1" latinLnBrk="0" hangingPunct="1">
      <a:defRPr sz="4838" kern="1200">
        <a:solidFill>
          <a:schemeClr val="tx1"/>
        </a:solidFill>
        <a:latin typeface="+mn-lt"/>
        <a:ea typeface="+mn-ea"/>
        <a:cs typeface="+mn-cs"/>
      </a:defRPr>
    </a:lvl2pPr>
    <a:lvl3pPr marL="3686861" algn="l" defTabSz="3686861" rtl="0" eaLnBrk="1" latinLnBrk="0" hangingPunct="1">
      <a:defRPr sz="4838" kern="1200">
        <a:solidFill>
          <a:schemeClr val="tx1"/>
        </a:solidFill>
        <a:latin typeface="+mn-lt"/>
        <a:ea typeface="+mn-ea"/>
        <a:cs typeface="+mn-cs"/>
      </a:defRPr>
    </a:lvl3pPr>
    <a:lvl4pPr marL="5530291" algn="l" defTabSz="3686861" rtl="0" eaLnBrk="1" latinLnBrk="0" hangingPunct="1">
      <a:defRPr sz="4838" kern="1200">
        <a:solidFill>
          <a:schemeClr val="tx1"/>
        </a:solidFill>
        <a:latin typeface="+mn-lt"/>
        <a:ea typeface="+mn-ea"/>
        <a:cs typeface="+mn-cs"/>
      </a:defRPr>
    </a:lvl4pPr>
    <a:lvl5pPr marL="7373722" algn="l" defTabSz="3686861" rtl="0" eaLnBrk="1" latinLnBrk="0" hangingPunct="1">
      <a:defRPr sz="4838" kern="1200">
        <a:solidFill>
          <a:schemeClr val="tx1"/>
        </a:solidFill>
        <a:latin typeface="+mn-lt"/>
        <a:ea typeface="+mn-ea"/>
        <a:cs typeface="+mn-cs"/>
      </a:defRPr>
    </a:lvl5pPr>
    <a:lvl6pPr marL="9217152" algn="l" defTabSz="3686861" rtl="0" eaLnBrk="1" latinLnBrk="0" hangingPunct="1">
      <a:defRPr sz="4838" kern="1200">
        <a:solidFill>
          <a:schemeClr val="tx1"/>
        </a:solidFill>
        <a:latin typeface="+mn-lt"/>
        <a:ea typeface="+mn-ea"/>
        <a:cs typeface="+mn-cs"/>
      </a:defRPr>
    </a:lvl6pPr>
    <a:lvl7pPr marL="11060582" algn="l" defTabSz="3686861" rtl="0" eaLnBrk="1" latinLnBrk="0" hangingPunct="1">
      <a:defRPr sz="4838" kern="1200">
        <a:solidFill>
          <a:schemeClr val="tx1"/>
        </a:solidFill>
        <a:latin typeface="+mn-lt"/>
        <a:ea typeface="+mn-ea"/>
        <a:cs typeface="+mn-cs"/>
      </a:defRPr>
    </a:lvl7pPr>
    <a:lvl8pPr marL="12904013" algn="l" defTabSz="3686861" rtl="0" eaLnBrk="1" latinLnBrk="0" hangingPunct="1">
      <a:defRPr sz="4838" kern="1200">
        <a:solidFill>
          <a:schemeClr val="tx1"/>
        </a:solidFill>
        <a:latin typeface="+mn-lt"/>
        <a:ea typeface="+mn-ea"/>
        <a:cs typeface="+mn-cs"/>
      </a:defRPr>
    </a:lvl8pPr>
    <a:lvl9pPr marL="14747443" algn="l" defTabSz="3686861" rtl="0" eaLnBrk="1" latinLnBrk="0" hangingPunct="1">
      <a:defRPr sz="483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00188" y="1143000"/>
            <a:ext cx="38576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EA42A3-C81C-4CE7-9828-04684F9047B0}" type="slidenum">
              <a:rPr lang="en-US" smtClean="0"/>
              <a:t>1</a:t>
            </a:fld>
            <a:endParaRPr lang="en-US" dirty="0"/>
          </a:p>
        </p:txBody>
      </p:sp>
    </p:spTree>
    <p:extLst>
      <p:ext uri="{BB962C8B-B14F-4D97-AF65-F5344CB8AC3E}">
        <p14:creationId xmlns:p14="http://schemas.microsoft.com/office/powerpoint/2010/main" val="1978670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5387342"/>
            <a:ext cx="34975800" cy="11460480"/>
          </a:xfrm>
        </p:spPr>
        <p:txBody>
          <a:bodyPr anchor="b"/>
          <a:lstStyle>
            <a:lvl1pPr algn="ctr">
              <a:defRPr sz="27000"/>
            </a:lvl1pPr>
          </a:lstStyle>
          <a:p>
            <a:r>
              <a:rPr lang="en-US"/>
              <a:t>Click to edit Master title style</a:t>
            </a:r>
            <a:endParaRPr lang="en-US" dirty="0"/>
          </a:p>
        </p:txBody>
      </p:sp>
      <p:sp>
        <p:nvSpPr>
          <p:cNvPr id="3" name="Subtitle 2"/>
          <p:cNvSpPr>
            <a:spLocks noGrp="1"/>
          </p:cNvSpPr>
          <p:nvPr>
            <p:ph type="subTitle" idx="1"/>
          </p:nvPr>
        </p:nvSpPr>
        <p:spPr>
          <a:xfrm>
            <a:off x="5143500" y="17289782"/>
            <a:ext cx="30861000" cy="7947658"/>
          </a:xfrm>
        </p:spPr>
        <p:txBody>
          <a:bodyPr/>
          <a:lstStyle>
            <a:lvl1pPr marL="0" indent="0" algn="ctr">
              <a:buNone/>
              <a:defRPr sz="10800"/>
            </a:lvl1pPr>
            <a:lvl2pPr marL="2057400" indent="0" algn="ctr">
              <a:buNone/>
              <a:defRPr sz="9000"/>
            </a:lvl2pPr>
            <a:lvl3pPr marL="4114800" indent="0" algn="ctr">
              <a:buNone/>
              <a:defRPr sz="8100"/>
            </a:lvl3pPr>
            <a:lvl4pPr marL="6172200" indent="0" algn="ctr">
              <a:buNone/>
              <a:defRPr sz="7200"/>
            </a:lvl4pPr>
            <a:lvl5pPr marL="8229600" indent="0" algn="ctr">
              <a:buNone/>
              <a:defRPr sz="7200"/>
            </a:lvl5pPr>
            <a:lvl6pPr marL="10287000" indent="0" algn="ctr">
              <a:buNone/>
              <a:defRPr sz="7200"/>
            </a:lvl6pPr>
            <a:lvl7pPr marL="12344400" indent="0" algn="ctr">
              <a:buNone/>
              <a:defRPr sz="7200"/>
            </a:lvl7pPr>
            <a:lvl8pPr marL="14401800" indent="0" algn="ctr">
              <a:buNone/>
              <a:defRPr sz="7200"/>
            </a:lvl8pPr>
            <a:lvl9pPr marL="16459200" indent="0" algn="ctr">
              <a:buNone/>
              <a:defRPr sz="7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FCE498F-B25C-49EE-A978-1F9BBB46670A}" type="datetimeFigureOut">
              <a:rPr lang="en-US" smtClean="0"/>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514D80-C8FA-4207-9B43-20BBA2CA7728}" type="slidenum">
              <a:rPr lang="en-US" smtClean="0"/>
              <a:t>‹#›</a:t>
            </a:fld>
            <a:endParaRPr lang="en-US" dirty="0"/>
          </a:p>
        </p:txBody>
      </p:sp>
    </p:spTree>
    <p:extLst>
      <p:ext uri="{BB962C8B-B14F-4D97-AF65-F5344CB8AC3E}">
        <p14:creationId xmlns:p14="http://schemas.microsoft.com/office/powerpoint/2010/main" val="2957616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CE498F-B25C-49EE-A978-1F9BBB46670A}" type="datetimeFigureOut">
              <a:rPr lang="en-US" smtClean="0"/>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514D80-C8FA-4207-9B43-20BBA2CA7728}" type="slidenum">
              <a:rPr lang="en-US" smtClean="0"/>
              <a:t>‹#›</a:t>
            </a:fld>
            <a:endParaRPr lang="en-US" dirty="0"/>
          </a:p>
        </p:txBody>
      </p:sp>
    </p:spTree>
    <p:extLst>
      <p:ext uri="{BB962C8B-B14F-4D97-AF65-F5344CB8AC3E}">
        <p14:creationId xmlns:p14="http://schemas.microsoft.com/office/powerpoint/2010/main" val="2721014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446540" y="1752600"/>
            <a:ext cx="8872538"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828927" y="1752600"/>
            <a:ext cx="26103263"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CE498F-B25C-49EE-A978-1F9BBB46670A}" type="datetimeFigureOut">
              <a:rPr lang="en-US" smtClean="0"/>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514D80-C8FA-4207-9B43-20BBA2CA7728}" type="slidenum">
              <a:rPr lang="en-US" smtClean="0"/>
              <a:t>‹#›</a:t>
            </a:fld>
            <a:endParaRPr lang="en-US" dirty="0"/>
          </a:p>
        </p:txBody>
      </p:sp>
    </p:spTree>
    <p:extLst>
      <p:ext uri="{BB962C8B-B14F-4D97-AF65-F5344CB8AC3E}">
        <p14:creationId xmlns:p14="http://schemas.microsoft.com/office/powerpoint/2010/main" val="3518096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CE498F-B25C-49EE-A978-1F9BBB46670A}" type="datetimeFigureOut">
              <a:rPr lang="en-US" smtClean="0"/>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514D80-C8FA-4207-9B43-20BBA2CA7728}" type="slidenum">
              <a:rPr lang="en-US" smtClean="0"/>
              <a:t>‹#›</a:t>
            </a:fld>
            <a:endParaRPr lang="en-US" dirty="0"/>
          </a:p>
        </p:txBody>
      </p:sp>
    </p:spTree>
    <p:extLst>
      <p:ext uri="{BB962C8B-B14F-4D97-AF65-F5344CB8AC3E}">
        <p14:creationId xmlns:p14="http://schemas.microsoft.com/office/powerpoint/2010/main" val="1069458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07496" y="8206749"/>
            <a:ext cx="35490150" cy="13693138"/>
          </a:xfrm>
        </p:spPr>
        <p:txBody>
          <a:bodyPr anchor="b"/>
          <a:lstStyle>
            <a:lvl1pPr>
              <a:defRPr sz="27000"/>
            </a:lvl1pPr>
          </a:lstStyle>
          <a:p>
            <a:r>
              <a:rPr lang="en-US"/>
              <a:t>Click to edit Master title style</a:t>
            </a:r>
            <a:endParaRPr lang="en-US" dirty="0"/>
          </a:p>
        </p:txBody>
      </p:sp>
      <p:sp>
        <p:nvSpPr>
          <p:cNvPr id="3" name="Text Placeholder 2"/>
          <p:cNvSpPr>
            <a:spLocks noGrp="1"/>
          </p:cNvSpPr>
          <p:nvPr>
            <p:ph type="body" idx="1"/>
          </p:nvPr>
        </p:nvSpPr>
        <p:spPr>
          <a:xfrm>
            <a:off x="2807496" y="22029429"/>
            <a:ext cx="35490150" cy="7200898"/>
          </a:xfrm>
        </p:spPr>
        <p:txBody>
          <a:bodyPr/>
          <a:lstStyle>
            <a:lvl1pPr marL="0" indent="0">
              <a:buNone/>
              <a:defRPr sz="10800">
                <a:solidFill>
                  <a:schemeClr val="tx1"/>
                </a:solidFill>
              </a:defRPr>
            </a:lvl1pPr>
            <a:lvl2pPr marL="2057400" indent="0">
              <a:buNone/>
              <a:defRPr sz="9000">
                <a:solidFill>
                  <a:schemeClr val="tx1">
                    <a:tint val="75000"/>
                  </a:schemeClr>
                </a:solidFill>
              </a:defRPr>
            </a:lvl2pPr>
            <a:lvl3pPr marL="4114800" indent="0">
              <a:buNone/>
              <a:defRPr sz="8100">
                <a:solidFill>
                  <a:schemeClr val="tx1">
                    <a:tint val="75000"/>
                  </a:schemeClr>
                </a:solidFill>
              </a:defRPr>
            </a:lvl3pPr>
            <a:lvl4pPr marL="6172200" indent="0">
              <a:buNone/>
              <a:defRPr sz="7200">
                <a:solidFill>
                  <a:schemeClr val="tx1">
                    <a:tint val="75000"/>
                  </a:schemeClr>
                </a:solidFill>
              </a:defRPr>
            </a:lvl4pPr>
            <a:lvl5pPr marL="8229600" indent="0">
              <a:buNone/>
              <a:defRPr sz="7200">
                <a:solidFill>
                  <a:schemeClr val="tx1">
                    <a:tint val="75000"/>
                  </a:schemeClr>
                </a:solidFill>
              </a:defRPr>
            </a:lvl5pPr>
            <a:lvl6pPr marL="10287000" indent="0">
              <a:buNone/>
              <a:defRPr sz="7200">
                <a:solidFill>
                  <a:schemeClr val="tx1">
                    <a:tint val="75000"/>
                  </a:schemeClr>
                </a:solidFill>
              </a:defRPr>
            </a:lvl6pPr>
            <a:lvl7pPr marL="12344400" indent="0">
              <a:buNone/>
              <a:defRPr sz="7200">
                <a:solidFill>
                  <a:schemeClr val="tx1">
                    <a:tint val="75000"/>
                  </a:schemeClr>
                </a:solidFill>
              </a:defRPr>
            </a:lvl7pPr>
            <a:lvl8pPr marL="14401800" indent="0">
              <a:buNone/>
              <a:defRPr sz="7200">
                <a:solidFill>
                  <a:schemeClr val="tx1">
                    <a:tint val="75000"/>
                  </a:schemeClr>
                </a:solidFill>
              </a:defRPr>
            </a:lvl8pPr>
            <a:lvl9pPr marL="16459200" indent="0">
              <a:buNone/>
              <a:defRPr sz="7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CE498F-B25C-49EE-A978-1F9BBB46670A}" type="datetimeFigureOut">
              <a:rPr lang="en-US" smtClean="0"/>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514D80-C8FA-4207-9B43-20BBA2CA7728}" type="slidenum">
              <a:rPr lang="en-US" smtClean="0"/>
              <a:t>‹#›</a:t>
            </a:fld>
            <a:endParaRPr lang="en-US" dirty="0"/>
          </a:p>
        </p:txBody>
      </p:sp>
    </p:spTree>
    <p:extLst>
      <p:ext uri="{BB962C8B-B14F-4D97-AF65-F5344CB8AC3E}">
        <p14:creationId xmlns:p14="http://schemas.microsoft.com/office/powerpoint/2010/main" val="381465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828925" y="8763000"/>
            <a:ext cx="1748790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831175" y="8763000"/>
            <a:ext cx="1748790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CE498F-B25C-49EE-A978-1F9BBB46670A}" type="datetimeFigureOut">
              <a:rPr lang="en-US" smtClean="0"/>
              <a:t>6/17/2025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514D80-C8FA-4207-9B43-20BBA2CA7728}" type="slidenum">
              <a:rPr lang="en-US" smtClean="0"/>
              <a:t>‹#›</a:t>
            </a:fld>
            <a:endParaRPr lang="en-US" dirty="0"/>
          </a:p>
        </p:txBody>
      </p:sp>
    </p:spTree>
    <p:extLst>
      <p:ext uri="{BB962C8B-B14F-4D97-AF65-F5344CB8AC3E}">
        <p14:creationId xmlns:p14="http://schemas.microsoft.com/office/powerpoint/2010/main" val="1847261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34285" y="1752607"/>
            <a:ext cx="3549015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834289" y="8069582"/>
            <a:ext cx="17407530" cy="3954778"/>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en-US"/>
              <a:t>Click to edit Master text styles</a:t>
            </a:r>
          </a:p>
        </p:txBody>
      </p:sp>
      <p:sp>
        <p:nvSpPr>
          <p:cNvPr id="4" name="Content Placeholder 3"/>
          <p:cNvSpPr>
            <a:spLocks noGrp="1"/>
          </p:cNvSpPr>
          <p:nvPr>
            <p:ph sz="half" idx="2"/>
          </p:nvPr>
        </p:nvSpPr>
        <p:spPr>
          <a:xfrm>
            <a:off x="2834289" y="12024360"/>
            <a:ext cx="1740753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831177" y="8069582"/>
            <a:ext cx="17493260" cy="3954778"/>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en-US"/>
              <a:t>Click to edit Master text styles</a:t>
            </a:r>
          </a:p>
        </p:txBody>
      </p:sp>
      <p:sp>
        <p:nvSpPr>
          <p:cNvPr id="6" name="Content Placeholder 5"/>
          <p:cNvSpPr>
            <a:spLocks noGrp="1"/>
          </p:cNvSpPr>
          <p:nvPr>
            <p:ph sz="quarter" idx="4"/>
          </p:nvPr>
        </p:nvSpPr>
        <p:spPr>
          <a:xfrm>
            <a:off x="20831177" y="12024360"/>
            <a:ext cx="1749326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CE498F-B25C-49EE-A978-1F9BBB46670A}" type="datetimeFigureOut">
              <a:rPr lang="en-US" smtClean="0"/>
              <a:t>6/17/2025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514D80-C8FA-4207-9B43-20BBA2CA7728}" type="slidenum">
              <a:rPr lang="en-US" smtClean="0"/>
              <a:t>‹#›</a:t>
            </a:fld>
            <a:endParaRPr lang="en-US" dirty="0"/>
          </a:p>
        </p:txBody>
      </p:sp>
    </p:spTree>
    <p:extLst>
      <p:ext uri="{BB962C8B-B14F-4D97-AF65-F5344CB8AC3E}">
        <p14:creationId xmlns:p14="http://schemas.microsoft.com/office/powerpoint/2010/main" val="2575839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CE498F-B25C-49EE-A978-1F9BBB46670A}" type="datetimeFigureOut">
              <a:rPr lang="en-US" smtClean="0"/>
              <a:t>6/17/2025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8514D80-C8FA-4207-9B43-20BBA2CA7728}" type="slidenum">
              <a:rPr lang="en-US" smtClean="0"/>
              <a:t>‹#›</a:t>
            </a:fld>
            <a:endParaRPr lang="en-US" dirty="0"/>
          </a:p>
        </p:txBody>
      </p:sp>
    </p:spTree>
    <p:extLst>
      <p:ext uri="{BB962C8B-B14F-4D97-AF65-F5344CB8AC3E}">
        <p14:creationId xmlns:p14="http://schemas.microsoft.com/office/powerpoint/2010/main" val="1714530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E498F-B25C-49EE-A978-1F9BBB46670A}" type="datetimeFigureOut">
              <a:rPr lang="en-US" smtClean="0"/>
              <a:t>6/17/2025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8514D80-C8FA-4207-9B43-20BBA2CA7728}" type="slidenum">
              <a:rPr lang="en-US" smtClean="0"/>
              <a:t>‹#›</a:t>
            </a:fld>
            <a:endParaRPr lang="en-US" dirty="0"/>
          </a:p>
        </p:txBody>
      </p:sp>
    </p:spTree>
    <p:extLst>
      <p:ext uri="{BB962C8B-B14F-4D97-AF65-F5344CB8AC3E}">
        <p14:creationId xmlns:p14="http://schemas.microsoft.com/office/powerpoint/2010/main" val="3766751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34285" y="2194560"/>
            <a:ext cx="13271301" cy="7680960"/>
          </a:xfrm>
        </p:spPr>
        <p:txBody>
          <a:bodyPr anchor="b"/>
          <a:lstStyle>
            <a:lvl1pPr>
              <a:defRPr sz="14400"/>
            </a:lvl1pPr>
          </a:lstStyle>
          <a:p>
            <a:r>
              <a:rPr lang="en-US"/>
              <a:t>Click to edit Master title style</a:t>
            </a:r>
            <a:endParaRPr lang="en-US" dirty="0"/>
          </a:p>
        </p:txBody>
      </p:sp>
      <p:sp>
        <p:nvSpPr>
          <p:cNvPr id="3" name="Content Placeholder 2"/>
          <p:cNvSpPr>
            <a:spLocks noGrp="1"/>
          </p:cNvSpPr>
          <p:nvPr>
            <p:ph idx="1"/>
          </p:nvPr>
        </p:nvSpPr>
        <p:spPr>
          <a:xfrm>
            <a:off x="17493259" y="4739647"/>
            <a:ext cx="20831175" cy="23393400"/>
          </a:xfrm>
        </p:spPr>
        <p:txBody>
          <a:bodyPr/>
          <a:lstStyle>
            <a:lvl1pPr>
              <a:defRPr sz="14400"/>
            </a:lvl1pPr>
            <a:lvl2pPr>
              <a:defRPr sz="12600"/>
            </a:lvl2pPr>
            <a:lvl3pPr>
              <a:defRPr sz="10800"/>
            </a:lvl3pPr>
            <a:lvl4pPr>
              <a:defRPr sz="9000"/>
            </a:lvl4pPr>
            <a:lvl5pPr>
              <a:defRPr sz="9000"/>
            </a:lvl5pPr>
            <a:lvl6pPr>
              <a:defRPr sz="9000"/>
            </a:lvl6pPr>
            <a:lvl7pPr>
              <a:defRPr sz="9000"/>
            </a:lvl7pPr>
            <a:lvl8pPr>
              <a:defRPr sz="9000"/>
            </a:lvl8pPr>
            <a:lvl9pPr>
              <a:defRPr sz="9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834285" y="9875520"/>
            <a:ext cx="13271301" cy="18295622"/>
          </a:xfrm>
        </p:spPr>
        <p:txBody>
          <a:bodyPr/>
          <a:lstStyle>
            <a:lvl1pPr marL="0" indent="0">
              <a:buNone/>
              <a:defRPr sz="7200"/>
            </a:lvl1pPr>
            <a:lvl2pPr marL="2057400" indent="0">
              <a:buNone/>
              <a:defRPr sz="6300"/>
            </a:lvl2pPr>
            <a:lvl3pPr marL="4114800" indent="0">
              <a:buNone/>
              <a:defRPr sz="5400"/>
            </a:lvl3pPr>
            <a:lvl4pPr marL="6172200" indent="0">
              <a:buNone/>
              <a:defRPr sz="4500"/>
            </a:lvl4pPr>
            <a:lvl5pPr marL="8229600" indent="0">
              <a:buNone/>
              <a:defRPr sz="4500"/>
            </a:lvl5pPr>
            <a:lvl6pPr marL="10287000" indent="0">
              <a:buNone/>
              <a:defRPr sz="4500"/>
            </a:lvl6pPr>
            <a:lvl7pPr marL="12344400" indent="0">
              <a:buNone/>
              <a:defRPr sz="4500"/>
            </a:lvl7pPr>
            <a:lvl8pPr marL="14401800" indent="0">
              <a:buNone/>
              <a:defRPr sz="4500"/>
            </a:lvl8pPr>
            <a:lvl9pPr marL="16459200" indent="0">
              <a:buNone/>
              <a:defRPr sz="4500"/>
            </a:lvl9pPr>
          </a:lstStyle>
          <a:p>
            <a:pPr lvl="0"/>
            <a:r>
              <a:rPr lang="en-US"/>
              <a:t>Click to edit Master text styles</a:t>
            </a:r>
          </a:p>
        </p:txBody>
      </p:sp>
      <p:sp>
        <p:nvSpPr>
          <p:cNvPr id="5" name="Date Placeholder 4"/>
          <p:cNvSpPr>
            <a:spLocks noGrp="1"/>
          </p:cNvSpPr>
          <p:nvPr>
            <p:ph type="dt" sz="half" idx="10"/>
          </p:nvPr>
        </p:nvSpPr>
        <p:spPr/>
        <p:txBody>
          <a:bodyPr/>
          <a:lstStyle/>
          <a:p>
            <a:fld id="{BFCE498F-B25C-49EE-A978-1F9BBB46670A}" type="datetimeFigureOut">
              <a:rPr lang="en-US" smtClean="0"/>
              <a:t>6/17/2025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514D80-C8FA-4207-9B43-20BBA2CA7728}" type="slidenum">
              <a:rPr lang="en-US" smtClean="0"/>
              <a:t>‹#›</a:t>
            </a:fld>
            <a:endParaRPr lang="en-US" dirty="0"/>
          </a:p>
        </p:txBody>
      </p:sp>
    </p:spTree>
    <p:extLst>
      <p:ext uri="{BB962C8B-B14F-4D97-AF65-F5344CB8AC3E}">
        <p14:creationId xmlns:p14="http://schemas.microsoft.com/office/powerpoint/2010/main" val="4041866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34285" y="2194560"/>
            <a:ext cx="13271301" cy="7680960"/>
          </a:xfrm>
        </p:spPr>
        <p:txBody>
          <a:bodyPr anchor="b"/>
          <a:lstStyle>
            <a:lvl1pPr>
              <a:defRPr sz="14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493259" y="4739647"/>
            <a:ext cx="20831175" cy="23393400"/>
          </a:xfrm>
        </p:spPr>
        <p:txBody>
          <a:bodyPr anchor="t"/>
          <a:lstStyle>
            <a:lvl1pPr marL="0" indent="0">
              <a:buNone/>
              <a:defRPr sz="14400"/>
            </a:lvl1pPr>
            <a:lvl2pPr marL="2057400" indent="0">
              <a:buNone/>
              <a:defRPr sz="12600"/>
            </a:lvl2pPr>
            <a:lvl3pPr marL="4114800" indent="0">
              <a:buNone/>
              <a:defRPr sz="10800"/>
            </a:lvl3pPr>
            <a:lvl4pPr marL="6172200" indent="0">
              <a:buNone/>
              <a:defRPr sz="9000"/>
            </a:lvl4pPr>
            <a:lvl5pPr marL="8229600" indent="0">
              <a:buNone/>
              <a:defRPr sz="9000"/>
            </a:lvl5pPr>
            <a:lvl6pPr marL="10287000" indent="0">
              <a:buNone/>
              <a:defRPr sz="9000"/>
            </a:lvl6pPr>
            <a:lvl7pPr marL="12344400" indent="0">
              <a:buNone/>
              <a:defRPr sz="9000"/>
            </a:lvl7pPr>
            <a:lvl8pPr marL="14401800" indent="0">
              <a:buNone/>
              <a:defRPr sz="9000"/>
            </a:lvl8pPr>
            <a:lvl9pPr marL="16459200" indent="0">
              <a:buNone/>
              <a:defRPr sz="9000"/>
            </a:lvl9pPr>
          </a:lstStyle>
          <a:p>
            <a:r>
              <a:rPr lang="en-US"/>
              <a:t>Click icon to add picture</a:t>
            </a:r>
            <a:endParaRPr lang="en-US" dirty="0"/>
          </a:p>
        </p:txBody>
      </p:sp>
      <p:sp>
        <p:nvSpPr>
          <p:cNvPr id="4" name="Text Placeholder 3"/>
          <p:cNvSpPr>
            <a:spLocks noGrp="1"/>
          </p:cNvSpPr>
          <p:nvPr>
            <p:ph type="body" sz="half" idx="2"/>
          </p:nvPr>
        </p:nvSpPr>
        <p:spPr>
          <a:xfrm>
            <a:off x="2834285" y="9875520"/>
            <a:ext cx="13271301" cy="18295622"/>
          </a:xfrm>
        </p:spPr>
        <p:txBody>
          <a:bodyPr/>
          <a:lstStyle>
            <a:lvl1pPr marL="0" indent="0">
              <a:buNone/>
              <a:defRPr sz="7200"/>
            </a:lvl1pPr>
            <a:lvl2pPr marL="2057400" indent="0">
              <a:buNone/>
              <a:defRPr sz="6300"/>
            </a:lvl2pPr>
            <a:lvl3pPr marL="4114800" indent="0">
              <a:buNone/>
              <a:defRPr sz="5400"/>
            </a:lvl3pPr>
            <a:lvl4pPr marL="6172200" indent="0">
              <a:buNone/>
              <a:defRPr sz="4500"/>
            </a:lvl4pPr>
            <a:lvl5pPr marL="8229600" indent="0">
              <a:buNone/>
              <a:defRPr sz="4500"/>
            </a:lvl5pPr>
            <a:lvl6pPr marL="10287000" indent="0">
              <a:buNone/>
              <a:defRPr sz="4500"/>
            </a:lvl6pPr>
            <a:lvl7pPr marL="12344400" indent="0">
              <a:buNone/>
              <a:defRPr sz="4500"/>
            </a:lvl7pPr>
            <a:lvl8pPr marL="14401800" indent="0">
              <a:buNone/>
              <a:defRPr sz="4500"/>
            </a:lvl8pPr>
            <a:lvl9pPr marL="16459200" indent="0">
              <a:buNone/>
              <a:defRPr sz="4500"/>
            </a:lvl9pPr>
          </a:lstStyle>
          <a:p>
            <a:pPr lvl="0"/>
            <a:r>
              <a:rPr lang="en-US"/>
              <a:t>Click to edit Master text styles</a:t>
            </a:r>
          </a:p>
        </p:txBody>
      </p:sp>
      <p:sp>
        <p:nvSpPr>
          <p:cNvPr id="5" name="Date Placeholder 4"/>
          <p:cNvSpPr>
            <a:spLocks noGrp="1"/>
          </p:cNvSpPr>
          <p:nvPr>
            <p:ph type="dt" sz="half" idx="10"/>
          </p:nvPr>
        </p:nvSpPr>
        <p:spPr/>
        <p:txBody>
          <a:bodyPr/>
          <a:lstStyle/>
          <a:p>
            <a:fld id="{BFCE498F-B25C-49EE-A978-1F9BBB46670A}" type="datetimeFigureOut">
              <a:rPr lang="en-US" smtClean="0"/>
              <a:t>6/17/2025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514D80-C8FA-4207-9B43-20BBA2CA7728}" type="slidenum">
              <a:rPr lang="en-US" smtClean="0"/>
              <a:t>‹#›</a:t>
            </a:fld>
            <a:endParaRPr lang="en-US" dirty="0"/>
          </a:p>
        </p:txBody>
      </p:sp>
    </p:spTree>
    <p:extLst>
      <p:ext uri="{BB962C8B-B14F-4D97-AF65-F5344CB8AC3E}">
        <p14:creationId xmlns:p14="http://schemas.microsoft.com/office/powerpoint/2010/main" val="3556080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28925" y="1752607"/>
            <a:ext cx="3549015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828925" y="8763000"/>
            <a:ext cx="3549015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828925" y="30510487"/>
            <a:ext cx="9258300" cy="1752600"/>
          </a:xfrm>
          <a:prstGeom prst="rect">
            <a:avLst/>
          </a:prstGeom>
        </p:spPr>
        <p:txBody>
          <a:bodyPr vert="horz" lIns="91440" tIns="45720" rIns="91440" bIns="45720" rtlCol="0" anchor="ctr"/>
          <a:lstStyle>
            <a:lvl1pPr algn="l">
              <a:defRPr sz="5400">
                <a:solidFill>
                  <a:schemeClr val="tx1">
                    <a:tint val="75000"/>
                  </a:schemeClr>
                </a:solidFill>
              </a:defRPr>
            </a:lvl1pPr>
          </a:lstStyle>
          <a:p>
            <a:fld id="{BFCE498F-B25C-49EE-A978-1F9BBB46670A}" type="datetimeFigureOut">
              <a:rPr lang="en-US" smtClean="0"/>
              <a:t>6/17/2025</a:t>
            </a:fld>
            <a:endParaRPr lang="en-US" dirty="0"/>
          </a:p>
        </p:txBody>
      </p:sp>
      <p:sp>
        <p:nvSpPr>
          <p:cNvPr id="5" name="Footer Placeholder 4"/>
          <p:cNvSpPr>
            <a:spLocks noGrp="1"/>
          </p:cNvSpPr>
          <p:nvPr>
            <p:ph type="ftr" sz="quarter" idx="3"/>
          </p:nvPr>
        </p:nvSpPr>
        <p:spPr>
          <a:xfrm>
            <a:off x="13630275" y="30510487"/>
            <a:ext cx="13887450" cy="1752600"/>
          </a:xfrm>
          <a:prstGeom prst="rect">
            <a:avLst/>
          </a:prstGeom>
        </p:spPr>
        <p:txBody>
          <a:bodyPr vert="horz" lIns="91440" tIns="45720" rIns="91440" bIns="45720" rtlCol="0" anchor="ctr"/>
          <a:lstStyle>
            <a:lvl1pPr algn="ctr">
              <a:defRPr sz="5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9060775" y="30510487"/>
            <a:ext cx="9258300" cy="1752600"/>
          </a:xfrm>
          <a:prstGeom prst="rect">
            <a:avLst/>
          </a:prstGeom>
        </p:spPr>
        <p:txBody>
          <a:bodyPr vert="horz" lIns="91440" tIns="45720" rIns="91440" bIns="45720" rtlCol="0" anchor="ctr"/>
          <a:lstStyle>
            <a:lvl1pPr algn="r">
              <a:defRPr sz="5400">
                <a:solidFill>
                  <a:schemeClr val="tx1">
                    <a:tint val="75000"/>
                  </a:schemeClr>
                </a:solidFill>
              </a:defRPr>
            </a:lvl1pPr>
          </a:lstStyle>
          <a:p>
            <a:fld id="{98514D80-C8FA-4207-9B43-20BBA2CA7728}" type="slidenum">
              <a:rPr lang="en-US" smtClean="0"/>
              <a:t>‹#›</a:t>
            </a:fld>
            <a:endParaRPr lang="en-US" dirty="0"/>
          </a:p>
        </p:txBody>
      </p:sp>
    </p:spTree>
    <p:extLst>
      <p:ext uri="{BB962C8B-B14F-4D97-AF65-F5344CB8AC3E}">
        <p14:creationId xmlns:p14="http://schemas.microsoft.com/office/powerpoint/2010/main" val="304638626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114800" rtl="0" eaLnBrk="1" latinLnBrk="0" hangingPunct="1">
        <a:lnSpc>
          <a:spcPct val="90000"/>
        </a:lnSpc>
        <a:spcBef>
          <a:spcPct val="0"/>
        </a:spcBef>
        <a:buNone/>
        <a:defRPr sz="19800" kern="1200">
          <a:solidFill>
            <a:schemeClr val="tx1"/>
          </a:solidFill>
          <a:latin typeface="+mj-lt"/>
          <a:ea typeface="+mj-ea"/>
          <a:cs typeface="+mj-cs"/>
        </a:defRPr>
      </a:lvl1pPr>
    </p:titleStyle>
    <p:bodyStyle>
      <a:lvl1pPr marL="1028700" indent="-1028700" algn="l" defTabSz="4114800" rtl="0" eaLnBrk="1" latinLnBrk="0" hangingPunct="1">
        <a:lnSpc>
          <a:spcPct val="90000"/>
        </a:lnSpc>
        <a:spcBef>
          <a:spcPts val="4500"/>
        </a:spcBef>
        <a:buFont typeface="Arial" panose="020B0604020202020204" pitchFamily="34" charset="0"/>
        <a:buChar char="•"/>
        <a:defRPr sz="12600" kern="1200">
          <a:solidFill>
            <a:schemeClr val="tx1"/>
          </a:solidFill>
          <a:latin typeface="+mn-lt"/>
          <a:ea typeface="+mn-ea"/>
          <a:cs typeface="+mn-cs"/>
        </a:defRPr>
      </a:lvl1pPr>
      <a:lvl2pPr marL="3086100" indent="-1028700" algn="l" defTabSz="4114800" rtl="0" eaLnBrk="1" latinLnBrk="0" hangingPunct="1">
        <a:lnSpc>
          <a:spcPct val="90000"/>
        </a:lnSpc>
        <a:spcBef>
          <a:spcPts val="2250"/>
        </a:spcBef>
        <a:buFont typeface="Arial" panose="020B0604020202020204" pitchFamily="34" charset="0"/>
        <a:buChar char="•"/>
        <a:defRPr sz="10800" kern="1200">
          <a:solidFill>
            <a:schemeClr val="tx1"/>
          </a:solidFill>
          <a:latin typeface="+mn-lt"/>
          <a:ea typeface="+mn-ea"/>
          <a:cs typeface="+mn-cs"/>
        </a:defRPr>
      </a:lvl2pPr>
      <a:lvl3pPr marL="5143500" indent="-1028700" algn="l" defTabSz="4114800" rtl="0" eaLnBrk="1" latinLnBrk="0" hangingPunct="1">
        <a:lnSpc>
          <a:spcPct val="90000"/>
        </a:lnSpc>
        <a:spcBef>
          <a:spcPts val="2250"/>
        </a:spcBef>
        <a:buFont typeface="Arial" panose="020B0604020202020204" pitchFamily="34" charset="0"/>
        <a:buChar char="•"/>
        <a:defRPr sz="9000" kern="1200">
          <a:solidFill>
            <a:schemeClr val="tx1"/>
          </a:solidFill>
          <a:latin typeface="+mn-lt"/>
          <a:ea typeface="+mn-ea"/>
          <a:cs typeface="+mn-cs"/>
        </a:defRPr>
      </a:lvl3pPr>
      <a:lvl4pPr marL="72009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4pPr>
      <a:lvl5pPr marL="92583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5pPr>
      <a:lvl6pPr marL="113157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6pPr>
      <a:lvl7pPr marL="133731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7pPr>
      <a:lvl8pPr marL="154305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8pPr>
      <a:lvl9pPr marL="174879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9pPr>
    </p:bodyStyle>
    <p:otherStyle>
      <a:defPPr>
        <a:defRPr lang="en-US"/>
      </a:defPPr>
      <a:lvl1pPr marL="0" algn="l" defTabSz="4114800" rtl="0" eaLnBrk="1" latinLnBrk="0" hangingPunct="1">
        <a:defRPr sz="8100" kern="1200">
          <a:solidFill>
            <a:schemeClr val="tx1"/>
          </a:solidFill>
          <a:latin typeface="+mn-lt"/>
          <a:ea typeface="+mn-ea"/>
          <a:cs typeface="+mn-cs"/>
        </a:defRPr>
      </a:lvl1pPr>
      <a:lvl2pPr marL="2057400" algn="l" defTabSz="4114800" rtl="0" eaLnBrk="1" latinLnBrk="0" hangingPunct="1">
        <a:defRPr sz="8100" kern="1200">
          <a:solidFill>
            <a:schemeClr val="tx1"/>
          </a:solidFill>
          <a:latin typeface="+mn-lt"/>
          <a:ea typeface="+mn-ea"/>
          <a:cs typeface="+mn-cs"/>
        </a:defRPr>
      </a:lvl2pPr>
      <a:lvl3pPr marL="4114800" algn="l" defTabSz="4114800" rtl="0" eaLnBrk="1" latinLnBrk="0" hangingPunct="1">
        <a:defRPr sz="8100" kern="1200">
          <a:solidFill>
            <a:schemeClr val="tx1"/>
          </a:solidFill>
          <a:latin typeface="+mn-lt"/>
          <a:ea typeface="+mn-ea"/>
          <a:cs typeface="+mn-cs"/>
        </a:defRPr>
      </a:lvl3pPr>
      <a:lvl4pPr marL="6172200" algn="l" defTabSz="4114800" rtl="0" eaLnBrk="1" latinLnBrk="0" hangingPunct="1">
        <a:defRPr sz="8100" kern="1200">
          <a:solidFill>
            <a:schemeClr val="tx1"/>
          </a:solidFill>
          <a:latin typeface="+mn-lt"/>
          <a:ea typeface="+mn-ea"/>
          <a:cs typeface="+mn-cs"/>
        </a:defRPr>
      </a:lvl4pPr>
      <a:lvl5pPr marL="8229600" algn="l" defTabSz="4114800" rtl="0" eaLnBrk="1" latinLnBrk="0" hangingPunct="1">
        <a:defRPr sz="8100" kern="1200">
          <a:solidFill>
            <a:schemeClr val="tx1"/>
          </a:solidFill>
          <a:latin typeface="+mn-lt"/>
          <a:ea typeface="+mn-ea"/>
          <a:cs typeface="+mn-cs"/>
        </a:defRPr>
      </a:lvl5pPr>
      <a:lvl6pPr marL="10287000" algn="l" defTabSz="4114800" rtl="0" eaLnBrk="1" latinLnBrk="0" hangingPunct="1">
        <a:defRPr sz="8100" kern="1200">
          <a:solidFill>
            <a:schemeClr val="tx1"/>
          </a:solidFill>
          <a:latin typeface="+mn-lt"/>
          <a:ea typeface="+mn-ea"/>
          <a:cs typeface="+mn-cs"/>
        </a:defRPr>
      </a:lvl6pPr>
      <a:lvl7pPr marL="12344400" algn="l" defTabSz="4114800" rtl="0" eaLnBrk="1" latinLnBrk="0" hangingPunct="1">
        <a:defRPr sz="8100" kern="1200">
          <a:solidFill>
            <a:schemeClr val="tx1"/>
          </a:solidFill>
          <a:latin typeface="+mn-lt"/>
          <a:ea typeface="+mn-ea"/>
          <a:cs typeface="+mn-cs"/>
        </a:defRPr>
      </a:lvl7pPr>
      <a:lvl8pPr marL="14401800" algn="l" defTabSz="4114800" rtl="0" eaLnBrk="1" latinLnBrk="0" hangingPunct="1">
        <a:defRPr sz="8100" kern="1200">
          <a:solidFill>
            <a:schemeClr val="tx1"/>
          </a:solidFill>
          <a:latin typeface="+mn-lt"/>
          <a:ea typeface="+mn-ea"/>
          <a:cs typeface="+mn-cs"/>
        </a:defRPr>
      </a:lvl8pPr>
      <a:lvl9pPr marL="16459200" algn="l" defTabSz="4114800" rtl="0" eaLnBrk="1" latinLnBrk="0" hangingPunct="1">
        <a:defRPr sz="8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hyperlink" Target="https://doi.org/10.15288/jsas.1994.s12.112"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7A8AA"/>
        </a:solidFill>
        <a:effectLst/>
      </p:bgPr>
    </p:bg>
    <p:spTree>
      <p:nvGrpSpPr>
        <p:cNvPr id="1" name=""/>
        <p:cNvGrpSpPr/>
        <p:nvPr/>
      </p:nvGrpSpPr>
      <p:grpSpPr>
        <a:xfrm>
          <a:off x="0" y="0"/>
          <a:ext cx="0" cy="0"/>
          <a:chOff x="0" y="0"/>
          <a:chExt cx="0" cy="0"/>
        </a:xfrm>
      </p:grpSpPr>
      <p:sp>
        <p:nvSpPr>
          <p:cNvPr id="5" name="Rectangle 4"/>
          <p:cNvSpPr/>
          <p:nvPr/>
        </p:nvSpPr>
        <p:spPr>
          <a:xfrm>
            <a:off x="433288" y="269376"/>
            <a:ext cx="40281429" cy="4462358"/>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804" dirty="0"/>
          </a:p>
        </p:txBody>
      </p:sp>
      <p:sp>
        <p:nvSpPr>
          <p:cNvPr id="6" name="TextBox 5"/>
          <p:cNvSpPr txBox="1"/>
          <p:nvPr/>
        </p:nvSpPr>
        <p:spPr>
          <a:xfrm>
            <a:off x="5800768" y="914573"/>
            <a:ext cx="29546839" cy="3314433"/>
          </a:xfrm>
          <a:prstGeom prst="rect">
            <a:avLst/>
          </a:prstGeom>
          <a:noFill/>
        </p:spPr>
        <p:txBody>
          <a:bodyPr wrap="square" rtlCol="0">
            <a:spAutoFit/>
          </a:bodyPr>
          <a:lstStyle/>
          <a:p>
            <a:pPr algn="ctr">
              <a:lnSpc>
                <a:spcPts val="6750"/>
              </a:lnSpc>
            </a:pPr>
            <a:r>
              <a:rPr lang="en-US" sz="8000" b="1" dirty="0">
                <a:latin typeface="Arial" panose="020B0604020202020204" pitchFamily="34" charset="0"/>
                <a:cs typeface="Arial" panose="020B0604020202020204" pitchFamily="34" charset="0"/>
              </a:rPr>
              <a:t>Comparison of In-Person and Online </a:t>
            </a:r>
          </a:p>
          <a:p>
            <a:pPr algn="ctr">
              <a:lnSpc>
                <a:spcPts val="6750"/>
              </a:lnSpc>
            </a:pPr>
            <a:r>
              <a:rPr lang="en-US" sz="8000" b="1" dirty="0">
                <a:latin typeface="Arial" panose="020B0604020202020204" pitchFamily="34" charset="0"/>
                <a:cs typeface="Arial" panose="020B0604020202020204" pitchFamily="34" charset="0"/>
              </a:rPr>
              <a:t>Alcoholics Anonymous (AA) Engagement</a:t>
            </a:r>
          </a:p>
          <a:p>
            <a:pPr algn="ctr">
              <a:lnSpc>
                <a:spcPts val="6750"/>
              </a:lnSpc>
            </a:pPr>
            <a:r>
              <a:rPr lang="en-US" sz="4600" b="1" dirty="0">
                <a:latin typeface="Arial" panose="020B0604020202020204" pitchFamily="34" charset="0"/>
                <a:cs typeface="Arial" panose="020B0604020202020204" pitchFamily="34" charset="0"/>
              </a:rPr>
              <a:t>J. Scott Tonigan, Matthew R. Pearson, &amp; Rachel Olsen</a:t>
            </a:r>
          </a:p>
          <a:p>
            <a:pPr algn="ctr"/>
            <a:r>
              <a:rPr lang="en-US" sz="3938" dirty="0">
                <a:latin typeface="Arial" panose="020B0604020202020204" pitchFamily="34" charset="0"/>
                <a:cs typeface="Arial" panose="020B0604020202020204" pitchFamily="34" charset="0"/>
              </a:rPr>
              <a:t>Center on Alcohol, Substance use, &amp; Addictions, University of New Mexico</a:t>
            </a:r>
            <a:endParaRPr lang="en-US" sz="3938" baseline="30000" dirty="0">
              <a:latin typeface="Arial" panose="020B0604020202020204" pitchFamily="34" charset="0"/>
              <a:cs typeface="Arial" panose="020B0604020202020204" pitchFamily="34" charset="0"/>
            </a:endParaRPr>
          </a:p>
        </p:txBody>
      </p:sp>
      <p:sp>
        <p:nvSpPr>
          <p:cNvPr id="23" name="Rectangle 22"/>
          <p:cNvSpPr/>
          <p:nvPr/>
        </p:nvSpPr>
        <p:spPr>
          <a:xfrm>
            <a:off x="427275" y="6469735"/>
            <a:ext cx="12058073" cy="7532923"/>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35781" indent="-535781">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AA is the most popular resource in the United States for people seeking to reduce problematic alcohol consumption.</a:t>
            </a:r>
          </a:p>
          <a:p>
            <a:pPr marL="535781" indent="-535781">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There has been a rapid increase in online AA meeting attendance mobilized, in part, by the Covid pandemic.</a:t>
            </a:r>
          </a:p>
          <a:p>
            <a:pPr marL="535781" indent="-535781">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Little is known about the relative engagement and benefit of attending online versus in-person AA meetings.</a:t>
            </a:r>
          </a:p>
          <a:p>
            <a:pPr marL="535781" indent="-535781">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This study documented how individuals attending online and in-person AA meetings systematically differed across three domains: (1) demographics, (2) the practice of prescribed AA behaviors, and (3) impressions of AA meeting social dynamics. </a:t>
            </a:r>
          </a:p>
        </p:txBody>
      </p:sp>
      <p:sp>
        <p:nvSpPr>
          <p:cNvPr id="31" name="Rectangle 30"/>
          <p:cNvSpPr/>
          <p:nvPr/>
        </p:nvSpPr>
        <p:spPr>
          <a:xfrm>
            <a:off x="12774970" y="6476519"/>
            <a:ext cx="15595925" cy="26072812"/>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35781" indent="-535781">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Of the 133 EMA participants, 81 attended both in-person </a:t>
            </a:r>
            <a:r>
              <a:rPr lang="en-US" sz="3600" i="1" dirty="0">
                <a:solidFill>
                  <a:schemeClr val="tx1"/>
                </a:solidFill>
                <a:latin typeface="Arial" panose="020B0604020202020204" pitchFamily="34" charset="0"/>
                <a:cs typeface="Arial" panose="020B0604020202020204" pitchFamily="34" charset="0"/>
              </a:rPr>
              <a:t>and</a:t>
            </a:r>
            <a:r>
              <a:rPr lang="en-US" sz="3600" dirty="0">
                <a:solidFill>
                  <a:schemeClr val="tx1"/>
                </a:solidFill>
                <a:latin typeface="Arial" panose="020B0604020202020204" pitchFamily="34" charset="0"/>
                <a:cs typeface="Arial" panose="020B0604020202020204" pitchFamily="34" charset="0"/>
              </a:rPr>
              <a:t> online meetings and 31 reported attending only online meetings (9 reported in-person only meetings and were excluded from further analyses due to the small n). </a:t>
            </a:r>
          </a:p>
          <a:p>
            <a:pPr marL="535781" indent="-535781">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Overall, the sample was 66% female (n = 74) with a mean age of 43.55 (SD = 11.09).  30% of the respondents were unemployed .  Chi square tests indicated gender composition (p = . 25) and employment status (p = .60) were unrelated to type of AA meeting attended.  Likewise, ANOVA indicated no mean age difference between the two AA groups (p = .40).</a:t>
            </a:r>
          </a:p>
          <a:p>
            <a:pPr marL="535781" indent="-535781">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People who attended both types of AA meetings were significantly more likely to report treatment experiences (80.7%) in the 90-day period before recruitment relative to online only participants (51%), X</a:t>
            </a:r>
            <a:r>
              <a:rPr lang="en-US" sz="3600" baseline="30000" dirty="0">
                <a:solidFill>
                  <a:schemeClr val="tx1"/>
                </a:solidFill>
                <a:latin typeface="Arial" panose="020B0604020202020204" pitchFamily="34" charset="0"/>
                <a:cs typeface="Arial" panose="020B0604020202020204" pitchFamily="34" charset="0"/>
              </a:rPr>
              <a:t>2</a:t>
            </a:r>
            <a:r>
              <a:rPr lang="en-US" sz="3600" dirty="0">
                <a:solidFill>
                  <a:schemeClr val="tx1"/>
                </a:solidFill>
                <a:latin typeface="Arial" panose="020B0604020202020204" pitchFamily="34" charset="0"/>
                <a:cs typeface="Arial" panose="020B0604020202020204" pitchFamily="34" charset="0"/>
              </a:rPr>
              <a:t>(1) = 10.59, p &lt; .001. Online only participants were significantly more educated, F(1, 110) = 14.04, p &lt; .02. Last, the two AA groups did not differ on baseline DPDD, but the online only group reported significantly fewer abstinent days at baseline (66.99, SD = 39.43) relative to people who attended both kinds of AA meetings (86.38, SD = 23.61) , F(1, 110) = 10.16, p &lt; .002.</a:t>
            </a:r>
          </a:p>
          <a:p>
            <a:pPr marL="535781" indent="-535781">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Six logistic regressions were done controlling for baseline values of the dependent measure and days attending formal treatment to examine how the two AA groups differed on six prescribed AA behaviors at 3-months.  Two of these were significant: more adults in the mixed group considered themselves AA members (86% versus 52%; B = 1.88, p = .005) and they were more likely to call another AA member for help relative to online only participants (71% versus 42%; B = 1.14, p = .04). Frequency of AA attendance was relatively equal for the two groups, with participants attending AA meetings about half of the available days (51%-52%).</a:t>
            </a:r>
          </a:p>
          <a:p>
            <a:pPr marL="535781" indent="-535781">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ANOVA’s indicated that at 3-months the two AA groups significantly differed on one of ten GES scales depicting impressions of the social dynamics of AA meetings (Task Orientation; F (1, 95) = 10.77, p &lt; .001).  Table 1 displays Hedges g effect sizes for the 10 ANOVA contrasts, with positive effect sizes indicating higher mean values or endorsement of a scale for the in-person AA group. Six of these effect sizes </a:t>
            </a:r>
            <a:r>
              <a:rPr lang="en-US" sz="3600" i="1" dirty="0">
                <a:solidFill>
                  <a:schemeClr val="tx1"/>
                </a:solidFill>
                <a:latin typeface="Arial" panose="020B0604020202020204" pitchFamily="34" charset="0"/>
                <a:cs typeface="Arial" panose="020B0604020202020204" pitchFamily="34" charset="0"/>
              </a:rPr>
              <a:t>favored</a:t>
            </a:r>
            <a:r>
              <a:rPr lang="en-US" sz="3600" dirty="0">
                <a:solidFill>
                  <a:schemeClr val="tx1"/>
                </a:solidFill>
                <a:latin typeface="Arial" panose="020B0604020202020204" pitchFamily="34" charset="0"/>
                <a:cs typeface="Arial" panose="020B0604020202020204" pitchFamily="34" charset="0"/>
              </a:rPr>
              <a:t> the in-person AA group at the small to moderate range in magnitude while the remaining 4 effect sizes were less than .10.  </a:t>
            </a: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r>
              <a:rPr lang="en-US" sz="3600" dirty="0">
                <a:solidFill>
                  <a:schemeClr val="tx1"/>
                </a:solidFill>
                <a:latin typeface="Georgia" panose="02040502050405020303" pitchFamily="18" charset="0"/>
              </a:rPr>
              <a:t>  </a:t>
            </a:r>
            <a:endParaRPr lang="en-US" sz="3600" dirty="0"/>
          </a:p>
          <a:p>
            <a:endParaRPr lang="en-US" sz="3600" dirty="0"/>
          </a:p>
          <a:p>
            <a:endParaRPr lang="en-US" sz="3600" dirty="0"/>
          </a:p>
          <a:p>
            <a:endParaRPr lang="en-US" sz="3600" dirty="0"/>
          </a:p>
          <a:p>
            <a:endParaRPr lang="en-US" sz="3600" dirty="0"/>
          </a:p>
          <a:p>
            <a:endParaRPr lang="en-US" sz="3600" dirty="0"/>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a:p>
            <a:pPr marL="535781" indent="-535781">
              <a:buFont typeface="Wingdings" panose="05000000000000000000" pitchFamily="2" charset="2"/>
              <a:buChar char="v"/>
            </a:pPr>
            <a:endParaRPr lang="en-US" sz="3600" dirty="0">
              <a:solidFill>
                <a:schemeClr val="tx1"/>
              </a:solidFill>
              <a:latin typeface="Georgia" panose="02040502050405020303" pitchFamily="18" charset="0"/>
            </a:endParaRPr>
          </a:p>
        </p:txBody>
      </p:sp>
      <p:sp>
        <p:nvSpPr>
          <p:cNvPr id="35" name="Rectangle 34"/>
          <p:cNvSpPr/>
          <p:nvPr/>
        </p:nvSpPr>
        <p:spPr>
          <a:xfrm>
            <a:off x="427275" y="15775971"/>
            <a:ext cx="12058072" cy="16773359"/>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3600" b="1" dirty="0">
                <a:solidFill>
                  <a:schemeClr val="tx1"/>
                </a:solidFill>
                <a:latin typeface="Arial" panose="020B0604020202020204" pitchFamily="34" charset="0"/>
                <a:cs typeface="Arial" panose="020B0604020202020204" pitchFamily="34" charset="0"/>
              </a:rPr>
              <a:t>PARTICIPANTS AND PROCEDURE</a:t>
            </a:r>
          </a:p>
          <a:p>
            <a:r>
              <a:rPr lang="en-US" sz="3600" dirty="0">
                <a:solidFill>
                  <a:schemeClr val="tx1"/>
                </a:solidFill>
                <a:latin typeface="Arial" panose="020B0604020202020204" pitchFamily="34" charset="0"/>
                <a:cs typeface="Arial" panose="020B0604020202020204" pitchFamily="34" charset="0"/>
              </a:rPr>
              <a:t>Eligibility criteria were: 1) attended AA in the past 3-months, 2) attended AA no longer than 9-months (lifetime), and 3) an ADS score of &gt; 8. </a:t>
            </a:r>
          </a:p>
          <a:p>
            <a:endParaRPr lang="en-US" sz="3600" dirty="0">
              <a:solidFill>
                <a:schemeClr val="tx1"/>
              </a:solidFill>
              <a:latin typeface="Arial" panose="020B0604020202020204" pitchFamily="34" charset="0"/>
              <a:cs typeface="Arial" panose="020B0604020202020204" pitchFamily="34" charset="0"/>
            </a:endParaRPr>
          </a:p>
          <a:p>
            <a:r>
              <a:rPr lang="en-US" sz="3600" dirty="0">
                <a:solidFill>
                  <a:schemeClr val="tx1"/>
                </a:solidFill>
                <a:latin typeface="Arial" panose="020B0604020202020204" pitchFamily="34" charset="0"/>
                <a:cs typeface="Arial" panose="020B0604020202020204" pitchFamily="34" charset="0"/>
              </a:rPr>
              <a:t>192 participants were recruited online and virtual interviews were conducted for all participants at baseline, 3, and 6-months.  A subset of these participants were assigned to complete ecological momentary assessments (EMA) twice daily (n = 133), and this subset was the sample for present study.</a:t>
            </a:r>
          </a:p>
          <a:p>
            <a:endParaRPr lang="en-US" sz="3600" dirty="0">
              <a:solidFill>
                <a:schemeClr val="tx1"/>
              </a:solidFill>
              <a:latin typeface="Arial" panose="020B0604020202020204" pitchFamily="34" charset="0"/>
              <a:cs typeface="Arial" panose="020B0604020202020204" pitchFamily="34" charset="0"/>
            </a:endParaRPr>
          </a:p>
          <a:p>
            <a:r>
              <a:rPr lang="en-US" sz="3600" dirty="0">
                <a:solidFill>
                  <a:schemeClr val="tx1"/>
                </a:solidFill>
                <a:latin typeface="Arial" panose="020B0604020202020204" pitchFamily="34" charset="0"/>
                <a:cs typeface="Arial" panose="020B0604020202020204" pitchFamily="34" charset="0"/>
              </a:rPr>
              <a:t>At baseline, mean PDA was 81.01 (SD = 29.97) and mean DPDD was 5.71 (6.96) for EMA participants. Mean AUDIT score for EMA participants was 20.44 (SD = 10.68). </a:t>
            </a:r>
          </a:p>
          <a:p>
            <a:pPr algn="ctr">
              <a:spcBef>
                <a:spcPts val="1688"/>
              </a:spcBef>
            </a:pPr>
            <a:r>
              <a:rPr lang="en-US" sz="3600" b="1" dirty="0">
                <a:solidFill>
                  <a:schemeClr val="tx1"/>
                </a:solidFill>
                <a:latin typeface="Arial" panose="020B0604020202020204" pitchFamily="34" charset="0"/>
                <a:cs typeface="Arial" panose="020B0604020202020204" pitchFamily="34" charset="0"/>
              </a:rPr>
              <a:t>MEASURES</a:t>
            </a:r>
          </a:p>
          <a:p>
            <a:r>
              <a:rPr lang="en-US" sz="3600" dirty="0">
                <a:solidFill>
                  <a:schemeClr val="tx1"/>
                </a:solidFill>
                <a:latin typeface="Arial" panose="020B0604020202020204" pitchFamily="34" charset="0"/>
                <a:cs typeface="Arial" panose="020B0604020202020204" pitchFamily="34" charset="0"/>
              </a:rPr>
              <a:t>The 10 item </a:t>
            </a:r>
            <a:r>
              <a:rPr lang="en-US" sz="3600" i="1" dirty="0">
                <a:solidFill>
                  <a:schemeClr val="tx1"/>
                </a:solidFill>
                <a:latin typeface="Arial" panose="020B0604020202020204" pitchFamily="34" charset="0"/>
                <a:cs typeface="Arial" panose="020B0604020202020204" pitchFamily="34" charset="0"/>
              </a:rPr>
              <a:t>CASAA demographic questionnaire </a:t>
            </a:r>
            <a:r>
              <a:rPr lang="en-US" sz="3600" dirty="0">
                <a:solidFill>
                  <a:schemeClr val="tx1"/>
                </a:solidFill>
                <a:latin typeface="Arial" panose="020B0604020202020204" pitchFamily="34" charset="0"/>
                <a:cs typeface="Arial" panose="020B0604020202020204" pitchFamily="34" charset="0"/>
              </a:rPr>
              <a:t>was administered to EMA participants at baseline.</a:t>
            </a:r>
          </a:p>
          <a:p>
            <a:r>
              <a:rPr lang="en-US" sz="3600" dirty="0">
                <a:solidFill>
                  <a:schemeClr val="tx1"/>
                </a:solidFill>
                <a:latin typeface="Arial" panose="020B0604020202020204" pitchFamily="34" charset="0"/>
                <a:cs typeface="Arial" panose="020B0604020202020204" pitchFamily="34" charset="0"/>
              </a:rPr>
              <a:t>The 14 item </a:t>
            </a:r>
            <a:r>
              <a:rPr lang="en-US" sz="3600" i="1" dirty="0">
                <a:solidFill>
                  <a:schemeClr val="tx1"/>
                </a:solidFill>
                <a:latin typeface="Arial" panose="020B0604020202020204" pitchFamily="34" charset="0"/>
                <a:cs typeface="Arial" panose="020B0604020202020204" pitchFamily="34" charset="0"/>
              </a:rPr>
              <a:t>Twelve Step Participation Questionnaire </a:t>
            </a:r>
            <a:r>
              <a:rPr lang="en-US" sz="3600" dirty="0">
                <a:solidFill>
                  <a:schemeClr val="tx1"/>
                </a:solidFill>
                <a:latin typeface="Arial" panose="020B0604020202020204" pitchFamily="34" charset="0"/>
                <a:cs typeface="Arial" panose="020B0604020202020204" pitchFamily="34" charset="0"/>
              </a:rPr>
              <a:t>(Tonigan et al., 1996) collected binary responses (yes/no) on whether EMA participants did any of 8 AA prescribed at 3- and 6-months.</a:t>
            </a:r>
          </a:p>
          <a:p>
            <a:r>
              <a:rPr lang="en-US" sz="3600" dirty="0">
                <a:solidFill>
                  <a:schemeClr val="tx1"/>
                </a:solidFill>
                <a:latin typeface="Arial" panose="020B0604020202020204" pitchFamily="34" charset="0"/>
                <a:cs typeface="Arial" panose="020B0604020202020204" pitchFamily="34" charset="0"/>
              </a:rPr>
              <a:t>The Group Environment Scale (Moos, 1994) and the </a:t>
            </a:r>
            <a:r>
              <a:rPr lang="en-US" sz="3600" i="1" dirty="0">
                <a:solidFill>
                  <a:schemeClr val="tx1"/>
                </a:solidFill>
                <a:latin typeface="Arial" panose="020B0604020202020204" pitchFamily="34" charset="0"/>
                <a:cs typeface="Arial" panose="020B0604020202020204" pitchFamily="34" charset="0"/>
              </a:rPr>
              <a:t>Form 90 </a:t>
            </a:r>
            <a:r>
              <a:rPr lang="en-US" sz="3600" dirty="0">
                <a:solidFill>
                  <a:schemeClr val="tx1"/>
                </a:solidFill>
                <a:latin typeface="Arial" panose="020B0604020202020204" pitchFamily="34" charset="0"/>
                <a:cs typeface="Arial" panose="020B0604020202020204" pitchFamily="34" charset="0"/>
              </a:rPr>
              <a:t>(Miller &amp; DelBoca, 1996) were used to collect impressions of the social dynamics in AA meetings and treatment experiences and alcohol use, respectively (both administered at baseline, 3, and 6-months).</a:t>
            </a:r>
          </a:p>
          <a:p>
            <a:r>
              <a:rPr lang="en-US" sz="3600" dirty="0">
                <a:solidFill>
                  <a:schemeClr val="tx1"/>
                </a:solidFill>
                <a:latin typeface="Arial" panose="020B0604020202020204" pitchFamily="34" charset="0"/>
                <a:cs typeface="Arial" panose="020B0604020202020204" pitchFamily="34" charset="0"/>
              </a:rPr>
              <a:t>EMA daily responses were recorded to determine whether, and what type, of AA meeting the 133 participants had attended. </a:t>
            </a:r>
          </a:p>
          <a:p>
            <a:pPr marL="535781" indent="-535781">
              <a:buFont typeface="Wingdings" panose="05000000000000000000" pitchFamily="2" charset="2"/>
              <a:buChar char="v"/>
            </a:pPr>
            <a:endParaRPr lang="en-US" sz="3600" dirty="0">
              <a:solidFill>
                <a:schemeClr val="tx1"/>
              </a:solidFill>
              <a:latin typeface="Arial" panose="020B0604020202020204" pitchFamily="34" charset="0"/>
              <a:cs typeface="Arial" panose="020B0604020202020204" pitchFamily="34" charset="0"/>
            </a:endParaRPr>
          </a:p>
          <a:p>
            <a:endParaRPr lang="en-US" sz="3600" dirty="0">
              <a:solidFill>
                <a:schemeClr val="tx1"/>
              </a:solidFill>
              <a:latin typeface="Georgia" panose="02040502050405020303" pitchFamily="18" charset="0"/>
            </a:endParaRPr>
          </a:p>
        </p:txBody>
      </p:sp>
      <p:sp>
        <p:nvSpPr>
          <p:cNvPr id="40" name="Rectangle 39"/>
          <p:cNvSpPr/>
          <p:nvPr/>
        </p:nvSpPr>
        <p:spPr>
          <a:xfrm>
            <a:off x="28656641" y="6476518"/>
            <a:ext cx="12058073" cy="26072812"/>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457200" indent="-457200">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A pressing question facing practitioners is whether to encourage in-person, online, or a mixture of the two AA formats when referring clients to attend AA. Findings indicate that attending both AA formats is associated greater adoption of, and engagement in, AA prescribed practices. Relative to only online AA attendance, people attending both AA formats reported higher rates of considering themselves AA members and they were also significantly more likely to reach out to fellow members for help.  </a:t>
            </a:r>
          </a:p>
          <a:p>
            <a:pPr marL="457200" indent="-457200">
              <a:buFont typeface="Wingdings" panose="05000000000000000000" pitchFamily="2" charset="2"/>
              <a:buChar char="v"/>
            </a:pPr>
            <a:endParaRPr lang="en-US" sz="3600" dirty="0">
              <a:solidFill>
                <a:schemeClr val="tx1"/>
              </a:solidFill>
              <a:latin typeface="Arial" panose="020B0604020202020204" pitchFamily="34" charset="0"/>
              <a:cs typeface="Arial" panose="020B0604020202020204" pitchFamily="34" charset="0"/>
            </a:endParaRPr>
          </a:p>
          <a:p>
            <a:pPr marL="457200" indent="-457200">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Importantly, it also appears that the fidelity or “message of AA” is stronger in the in-person AA meetings. Participants in the mixed AA format, for example, reported that AA prescribed objectives, tasks, and goals were emphasized/discussed more relative to online only AA meetings. Related, the </a:t>
            </a:r>
            <a:r>
              <a:rPr lang="en-US" sz="3600" i="1" dirty="0">
                <a:solidFill>
                  <a:schemeClr val="tx1"/>
                </a:solidFill>
                <a:latin typeface="Arial" panose="020B0604020202020204" pitchFamily="34" charset="0"/>
                <a:cs typeface="Arial" panose="020B0604020202020204" pitchFamily="34" charset="0"/>
              </a:rPr>
              <a:t>pattern</a:t>
            </a:r>
            <a:r>
              <a:rPr lang="en-US" sz="3600" dirty="0">
                <a:solidFill>
                  <a:schemeClr val="tx1"/>
                </a:solidFill>
                <a:latin typeface="Arial" panose="020B0604020202020204" pitchFamily="34" charset="0"/>
                <a:cs typeface="Arial" panose="020B0604020202020204" pitchFamily="34" charset="0"/>
              </a:rPr>
              <a:t> of effect size estimates for  five other impressions of AA meeting social dynamics also were rated higher by participants attending in-person AA. Several of these dimensions, e.g., perceived group cohesion, predict drinking reductions even after controlling for frequency of AA meeting attendance. As such, there may be additional and subtle advantages to attending in-person AA meetings. </a:t>
            </a:r>
          </a:p>
          <a:p>
            <a:pPr marL="457200" indent="-457200">
              <a:buFont typeface="Wingdings" panose="05000000000000000000" pitchFamily="2" charset="2"/>
              <a:buChar char="v"/>
            </a:pPr>
            <a:endParaRPr lang="en-US" sz="3600" dirty="0">
              <a:solidFill>
                <a:schemeClr val="tx1"/>
              </a:solidFill>
              <a:latin typeface="Arial" panose="020B0604020202020204" pitchFamily="34" charset="0"/>
              <a:cs typeface="Arial" panose="020B0604020202020204" pitchFamily="34" charset="0"/>
            </a:endParaRPr>
          </a:p>
          <a:p>
            <a:pPr marL="457200" indent="-457200">
              <a:buFont typeface="Wingdings" panose="05000000000000000000" pitchFamily="2" charset="2"/>
              <a:buChar char="v"/>
            </a:pPr>
            <a:r>
              <a:rPr lang="en-US" sz="3600" dirty="0">
                <a:solidFill>
                  <a:schemeClr val="tx1"/>
                </a:solidFill>
                <a:latin typeface="Arial" panose="020B0604020202020204" pitchFamily="34" charset="0"/>
                <a:cs typeface="Arial" panose="020B0604020202020204" pitchFamily="34" charset="0"/>
              </a:rPr>
              <a:t>Several study limitations should be noted.  First, this study was conducted during the COVID pandemic and, as such, access to in-person AA meeting attendance was limited. It is not clear if the additional effort and perceived risk of attending in-person AA meetings led to undetected aspects of self-selection. Second, it is unknown if the observed between-group differences translates into differential drinking outcomes. Replication of findings is strongly encouraged given the rapid increase in accessing online AA meetings. </a:t>
            </a:r>
          </a:p>
          <a:p>
            <a:endParaRPr lang="en-US" sz="3600" dirty="0">
              <a:solidFill>
                <a:schemeClr val="tx1"/>
              </a:solidFill>
              <a:latin typeface="Arial" panose="020B0604020202020204" pitchFamily="34" charset="0"/>
              <a:cs typeface="Arial" panose="020B0604020202020204" pitchFamily="34" charset="0"/>
            </a:endParaRPr>
          </a:p>
          <a:p>
            <a:endParaRPr lang="en-US" sz="3600" b="1" dirty="0">
              <a:solidFill>
                <a:schemeClr val="tx1"/>
              </a:solidFill>
              <a:latin typeface="Arial" panose="020B0604020202020204" pitchFamily="34" charset="0"/>
              <a:cs typeface="Arial" panose="020B0604020202020204" pitchFamily="34" charset="0"/>
            </a:endParaRPr>
          </a:p>
          <a:p>
            <a:endParaRPr lang="en-US" sz="3600" b="1" dirty="0">
              <a:solidFill>
                <a:schemeClr val="tx1"/>
              </a:solidFill>
              <a:latin typeface="Arial" panose="020B0604020202020204" pitchFamily="34" charset="0"/>
              <a:cs typeface="Arial" panose="020B0604020202020204" pitchFamily="34" charset="0"/>
            </a:endParaRPr>
          </a:p>
          <a:p>
            <a:endParaRPr lang="en-US" sz="3600" b="1" dirty="0">
              <a:solidFill>
                <a:schemeClr val="tx1"/>
              </a:solidFill>
              <a:latin typeface="Arial" panose="020B0604020202020204" pitchFamily="34" charset="0"/>
              <a:cs typeface="Arial" panose="020B0604020202020204" pitchFamily="34" charset="0"/>
            </a:endParaRPr>
          </a:p>
          <a:p>
            <a:endParaRPr lang="en-US" sz="3600" b="1" dirty="0">
              <a:solidFill>
                <a:schemeClr val="tx1"/>
              </a:solidFill>
              <a:latin typeface="Arial" panose="020B0604020202020204" pitchFamily="34" charset="0"/>
              <a:cs typeface="Arial" panose="020B0604020202020204" pitchFamily="34" charset="0"/>
            </a:endParaRPr>
          </a:p>
          <a:p>
            <a:r>
              <a:rPr lang="en-US" sz="3600" b="1" dirty="0">
                <a:solidFill>
                  <a:schemeClr val="tx1"/>
                </a:solidFill>
                <a:latin typeface="Arial" panose="020B0604020202020204" pitchFamily="34" charset="0"/>
                <a:cs typeface="Arial" panose="020B0604020202020204" pitchFamily="34" charset="0"/>
              </a:rPr>
              <a:t>Acknowledgement</a:t>
            </a:r>
          </a:p>
          <a:p>
            <a:r>
              <a:rPr lang="en-US" sz="3600" dirty="0">
                <a:solidFill>
                  <a:schemeClr val="tx1"/>
                </a:solidFill>
                <a:latin typeface="Arial" panose="020B0604020202020204" pitchFamily="34" charset="0"/>
                <a:cs typeface="Arial" panose="020B0604020202020204" pitchFamily="34" charset="0"/>
              </a:rPr>
              <a:t>We gratefully appreciate the </a:t>
            </a:r>
          </a:p>
          <a:p>
            <a:r>
              <a:rPr lang="en-US" sz="3600" dirty="0">
                <a:solidFill>
                  <a:schemeClr val="tx1"/>
                </a:solidFill>
                <a:latin typeface="Arial" panose="020B0604020202020204" pitchFamily="34" charset="0"/>
                <a:cs typeface="Arial" panose="020B0604020202020204" pitchFamily="34" charset="0"/>
              </a:rPr>
              <a:t>funding support by the NIAAA</a:t>
            </a:r>
          </a:p>
          <a:p>
            <a:r>
              <a:rPr lang="en-US" sz="3600" dirty="0">
                <a:solidFill>
                  <a:schemeClr val="tx1"/>
                </a:solidFill>
                <a:latin typeface="Arial" panose="020B0604020202020204" pitchFamily="34" charset="0"/>
                <a:cs typeface="Arial" panose="020B0604020202020204" pitchFamily="34" charset="0"/>
              </a:rPr>
              <a:t>to conduct the parent study </a:t>
            </a:r>
          </a:p>
          <a:p>
            <a:r>
              <a:rPr lang="en-US" sz="3600" dirty="0">
                <a:solidFill>
                  <a:schemeClr val="tx1"/>
                </a:solidFill>
                <a:latin typeface="Arial" panose="020B0604020202020204" pitchFamily="34" charset="0"/>
                <a:cs typeface="Arial" panose="020B0604020202020204" pitchFamily="34" charset="0"/>
              </a:rPr>
              <a:t>(R01 AA027508).</a:t>
            </a:r>
            <a:r>
              <a:rPr lang="en-US" sz="3600" dirty="0"/>
              <a:t>01 AAR01 AA027508-01 027508-01 01 AA027508-01 </a:t>
            </a:r>
            <a:endParaRPr lang="en-US" sz="3600" dirty="0">
              <a:solidFill>
                <a:schemeClr val="tx1"/>
              </a:solidFill>
              <a:latin typeface="Arial" panose="020B0604020202020204" pitchFamily="34" charset="0"/>
              <a:cs typeface="Arial" panose="020B0604020202020204" pitchFamily="34" charset="0"/>
            </a:endParaRPr>
          </a:p>
          <a:p>
            <a:endParaRPr lang="en-US" sz="3600" dirty="0">
              <a:solidFill>
                <a:schemeClr val="tx1"/>
              </a:solidFill>
              <a:latin typeface="Arial" panose="020B0604020202020204" pitchFamily="34" charset="0"/>
              <a:cs typeface="Arial" panose="020B0604020202020204" pitchFamily="34" charset="0"/>
            </a:endParaRPr>
          </a:p>
          <a:p>
            <a:endParaRPr lang="en-US" sz="3600" dirty="0">
              <a:solidFill>
                <a:schemeClr val="tx1"/>
              </a:solidFill>
              <a:latin typeface="Arial" panose="020B0604020202020204" pitchFamily="34" charset="0"/>
              <a:cs typeface="Arial" panose="020B0604020202020204" pitchFamily="34" charset="0"/>
            </a:endParaRPr>
          </a:p>
        </p:txBody>
      </p:sp>
      <p:sp>
        <p:nvSpPr>
          <p:cNvPr id="49" name="Rectangle 48">
            <a:extLst>
              <a:ext uri="{FF2B5EF4-FFF2-40B4-BE49-F238E27FC236}">
                <a16:creationId xmlns:a16="http://schemas.microsoft.com/office/drawing/2014/main" id="{B20AAD02-1BD6-4E2F-A51B-FF31A864CB26}"/>
              </a:ext>
            </a:extLst>
          </p:cNvPr>
          <p:cNvSpPr/>
          <p:nvPr/>
        </p:nvSpPr>
        <p:spPr>
          <a:xfrm>
            <a:off x="431151" y="5085364"/>
            <a:ext cx="12058073" cy="1030741"/>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804" b="1" dirty="0">
                <a:solidFill>
                  <a:schemeClr val="tx1"/>
                </a:solidFill>
                <a:latin typeface="Arial" panose="020B0604020202020204" pitchFamily="34" charset="0"/>
                <a:cs typeface="Arial" panose="020B0604020202020204" pitchFamily="34" charset="0"/>
              </a:rPr>
              <a:t>Introduction</a:t>
            </a:r>
          </a:p>
        </p:txBody>
      </p:sp>
      <p:sp>
        <p:nvSpPr>
          <p:cNvPr id="50" name="Rectangle 49">
            <a:extLst>
              <a:ext uri="{FF2B5EF4-FFF2-40B4-BE49-F238E27FC236}">
                <a16:creationId xmlns:a16="http://schemas.microsoft.com/office/drawing/2014/main" id="{2608235A-8CB8-4B53-8560-8EBD4EF82AA4}"/>
              </a:ext>
            </a:extLst>
          </p:cNvPr>
          <p:cNvSpPr/>
          <p:nvPr/>
        </p:nvSpPr>
        <p:spPr>
          <a:xfrm>
            <a:off x="12774970" y="5085364"/>
            <a:ext cx="15595925" cy="1030741"/>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804" b="1" dirty="0">
                <a:solidFill>
                  <a:schemeClr val="tx1"/>
                </a:solidFill>
                <a:latin typeface="Arial" panose="020B0604020202020204" pitchFamily="34" charset="0"/>
                <a:cs typeface="Arial" panose="020B0604020202020204" pitchFamily="34" charset="0"/>
              </a:rPr>
              <a:t>Results</a:t>
            </a:r>
          </a:p>
        </p:txBody>
      </p:sp>
      <p:sp>
        <p:nvSpPr>
          <p:cNvPr id="51" name="Rectangle 50">
            <a:extLst>
              <a:ext uri="{FF2B5EF4-FFF2-40B4-BE49-F238E27FC236}">
                <a16:creationId xmlns:a16="http://schemas.microsoft.com/office/drawing/2014/main" id="{67DD7813-0721-4B34-970F-1D74A71EA2FA}"/>
              </a:ext>
            </a:extLst>
          </p:cNvPr>
          <p:cNvSpPr/>
          <p:nvPr/>
        </p:nvSpPr>
        <p:spPr>
          <a:xfrm>
            <a:off x="28656641" y="5056829"/>
            <a:ext cx="12058073" cy="1059276"/>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804" b="1" dirty="0">
                <a:solidFill>
                  <a:schemeClr val="tx1"/>
                </a:solidFill>
                <a:latin typeface="Arial" panose="020B0604020202020204" pitchFamily="34" charset="0"/>
                <a:cs typeface="Arial" panose="020B0604020202020204" pitchFamily="34" charset="0"/>
              </a:rPr>
              <a:t>Discussion</a:t>
            </a:r>
          </a:p>
        </p:txBody>
      </p:sp>
      <p:sp>
        <p:nvSpPr>
          <p:cNvPr id="52" name="Rectangle 51">
            <a:extLst>
              <a:ext uri="{FF2B5EF4-FFF2-40B4-BE49-F238E27FC236}">
                <a16:creationId xmlns:a16="http://schemas.microsoft.com/office/drawing/2014/main" id="{060A9463-F9E4-47B3-B62A-20A7AF622DDF}"/>
              </a:ext>
            </a:extLst>
          </p:cNvPr>
          <p:cNvSpPr/>
          <p:nvPr/>
        </p:nvSpPr>
        <p:spPr>
          <a:xfrm>
            <a:off x="427274" y="14391600"/>
            <a:ext cx="12058073" cy="1030741"/>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804" b="1" dirty="0">
                <a:solidFill>
                  <a:schemeClr val="tx1"/>
                </a:solidFill>
                <a:latin typeface="Arial" panose="020B0604020202020204" pitchFamily="34" charset="0"/>
                <a:cs typeface="Arial" panose="020B0604020202020204" pitchFamily="34" charset="0"/>
              </a:rPr>
              <a:t>Method</a:t>
            </a:r>
          </a:p>
        </p:txBody>
      </p:sp>
      <p:sp>
        <p:nvSpPr>
          <p:cNvPr id="44" name="TextBox 43">
            <a:extLst>
              <a:ext uri="{FF2B5EF4-FFF2-40B4-BE49-F238E27FC236}">
                <a16:creationId xmlns:a16="http://schemas.microsoft.com/office/drawing/2014/main" id="{AAA5E968-1EB2-4AE5-82E9-E032466DA894}"/>
              </a:ext>
            </a:extLst>
          </p:cNvPr>
          <p:cNvSpPr txBox="1"/>
          <p:nvPr/>
        </p:nvSpPr>
        <p:spPr>
          <a:xfrm>
            <a:off x="24906303" y="20877241"/>
            <a:ext cx="1564852" cy="1139414"/>
          </a:xfrm>
          <a:prstGeom prst="rect">
            <a:avLst/>
          </a:prstGeom>
          <a:noFill/>
        </p:spPr>
        <p:txBody>
          <a:bodyPr wrap="none" rtlCol="0">
            <a:spAutoFit/>
          </a:bodyPr>
          <a:lstStyle/>
          <a:p>
            <a:r>
              <a:rPr lang="en-US" sz="6804" dirty="0"/>
              <a:t>       </a:t>
            </a:r>
          </a:p>
        </p:txBody>
      </p:sp>
      <p:sp>
        <p:nvSpPr>
          <p:cNvPr id="59" name="TextBox 58">
            <a:extLst>
              <a:ext uri="{FF2B5EF4-FFF2-40B4-BE49-F238E27FC236}">
                <a16:creationId xmlns:a16="http://schemas.microsoft.com/office/drawing/2014/main" id="{FDEC7B5B-2D00-4014-8939-6474DC3D0938}"/>
              </a:ext>
            </a:extLst>
          </p:cNvPr>
          <p:cNvSpPr txBox="1"/>
          <p:nvPr/>
        </p:nvSpPr>
        <p:spPr>
          <a:xfrm>
            <a:off x="15332507" y="14282927"/>
            <a:ext cx="1585263" cy="1139414"/>
          </a:xfrm>
          <a:prstGeom prst="rect">
            <a:avLst/>
          </a:prstGeom>
          <a:noFill/>
        </p:spPr>
        <p:txBody>
          <a:bodyPr wrap="square" rtlCol="0">
            <a:spAutoFit/>
          </a:bodyPr>
          <a:lstStyle/>
          <a:p>
            <a:r>
              <a:rPr lang="en-US" sz="6804" dirty="0"/>
              <a:t>       </a:t>
            </a:r>
          </a:p>
        </p:txBody>
      </p:sp>
      <p:sp>
        <p:nvSpPr>
          <p:cNvPr id="60" name="TextBox 59">
            <a:extLst>
              <a:ext uri="{FF2B5EF4-FFF2-40B4-BE49-F238E27FC236}">
                <a16:creationId xmlns:a16="http://schemas.microsoft.com/office/drawing/2014/main" id="{77FA23B7-9BCC-4198-A3CE-A33CEC5F3E8F}"/>
              </a:ext>
            </a:extLst>
          </p:cNvPr>
          <p:cNvSpPr txBox="1"/>
          <p:nvPr/>
        </p:nvSpPr>
        <p:spPr>
          <a:xfrm>
            <a:off x="24885891" y="12080215"/>
            <a:ext cx="1564852" cy="1139414"/>
          </a:xfrm>
          <a:prstGeom prst="rect">
            <a:avLst/>
          </a:prstGeom>
          <a:noFill/>
        </p:spPr>
        <p:txBody>
          <a:bodyPr wrap="none" rtlCol="0">
            <a:spAutoFit/>
          </a:bodyPr>
          <a:lstStyle/>
          <a:p>
            <a:r>
              <a:rPr lang="en-US" sz="6804" dirty="0"/>
              <a:t>       </a:t>
            </a:r>
          </a:p>
        </p:txBody>
      </p:sp>
      <p:pic>
        <p:nvPicPr>
          <p:cNvPr id="2" name="Picture 1">
            <a:extLst>
              <a:ext uri="{FF2B5EF4-FFF2-40B4-BE49-F238E27FC236}">
                <a16:creationId xmlns:a16="http://schemas.microsoft.com/office/drawing/2014/main" id="{5C67EC63-A995-33FD-0E74-07D46B83D6C0}"/>
              </a:ext>
            </a:extLst>
          </p:cNvPr>
          <p:cNvPicPr>
            <a:picLocks noChangeAspect="1"/>
          </p:cNvPicPr>
          <p:nvPr/>
        </p:nvPicPr>
        <p:blipFill>
          <a:blip r:embed="rId3"/>
          <a:stretch>
            <a:fillRect/>
          </a:stretch>
        </p:blipFill>
        <p:spPr>
          <a:xfrm>
            <a:off x="206931" y="369070"/>
            <a:ext cx="6429375" cy="4275996"/>
          </a:xfrm>
          <a:prstGeom prst="rect">
            <a:avLst/>
          </a:prstGeom>
        </p:spPr>
      </p:pic>
      <p:pic>
        <p:nvPicPr>
          <p:cNvPr id="3" name="Picture 2">
            <a:extLst>
              <a:ext uri="{FF2B5EF4-FFF2-40B4-BE49-F238E27FC236}">
                <a16:creationId xmlns:a16="http://schemas.microsoft.com/office/drawing/2014/main" id="{74771BC4-EE10-BA1A-1C15-78310EEDFC6F}"/>
              </a:ext>
            </a:extLst>
          </p:cNvPr>
          <p:cNvPicPr>
            <a:picLocks noChangeAspect="1"/>
          </p:cNvPicPr>
          <p:nvPr/>
        </p:nvPicPr>
        <p:blipFill>
          <a:blip r:embed="rId3"/>
          <a:stretch>
            <a:fillRect/>
          </a:stretch>
        </p:blipFill>
        <p:spPr>
          <a:xfrm>
            <a:off x="34742048" y="369070"/>
            <a:ext cx="6429375" cy="4275996"/>
          </a:xfrm>
          <a:prstGeom prst="rect">
            <a:avLst/>
          </a:prstGeom>
        </p:spPr>
      </p:pic>
      <p:pic>
        <p:nvPicPr>
          <p:cNvPr id="7" name="Picture 6">
            <a:extLst>
              <a:ext uri="{FF2B5EF4-FFF2-40B4-BE49-F238E27FC236}">
                <a16:creationId xmlns:a16="http://schemas.microsoft.com/office/drawing/2014/main" id="{03974C10-4205-4ECD-8B14-C0FD6CE72EA7}"/>
              </a:ext>
            </a:extLst>
          </p:cNvPr>
          <p:cNvPicPr/>
          <p:nvPr/>
        </p:nvPicPr>
        <p:blipFill>
          <a:blip r:embed="rId4">
            <a:extLst>
              <a:ext uri="{28A0092B-C50C-407E-A947-70E740481C1C}">
                <a14:useLocalDpi xmlns:a14="http://schemas.microsoft.com/office/drawing/2010/main" val="0"/>
              </a:ext>
            </a:extLst>
          </a:blip>
          <a:srcRect b="19222"/>
          <a:stretch>
            <a:fillRect/>
          </a:stretch>
        </p:blipFill>
        <p:spPr bwMode="auto">
          <a:xfrm>
            <a:off x="12926289" y="25686329"/>
            <a:ext cx="15278350" cy="6757272"/>
          </a:xfrm>
          <a:prstGeom prst="rect">
            <a:avLst/>
          </a:prstGeom>
          <a:noFill/>
          <a:ln>
            <a:noFill/>
          </a:ln>
        </p:spPr>
      </p:pic>
      <p:pic>
        <p:nvPicPr>
          <p:cNvPr id="9" name="Picture 8" descr="A qr code on a white background&#10;&#10;AI-generated content may be incorrect.">
            <a:extLst>
              <a:ext uri="{FF2B5EF4-FFF2-40B4-BE49-F238E27FC236}">
                <a16:creationId xmlns:a16="http://schemas.microsoft.com/office/drawing/2014/main" id="{1249460C-6E17-7C5D-73AF-E94BC288BC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871889" y="26566573"/>
            <a:ext cx="5676569" cy="5676569"/>
          </a:xfrm>
          <a:prstGeom prst="rect">
            <a:avLst/>
          </a:prstGeom>
        </p:spPr>
      </p:pic>
    </p:spTree>
    <p:extLst>
      <p:ext uri="{BB962C8B-B14F-4D97-AF65-F5344CB8AC3E}">
        <p14:creationId xmlns:p14="http://schemas.microsoft.com/office/powerpoint/2010/main" val="2688648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0D72BE-71C7-9A92-316B-FEAFF6747F54}"/>
              </a:ext>
            </a:extLst>
          </p:cNvPr>
          <p:cNvSpPr txBox="1"/>
          <p:nvPr/>
        </p:nvSpPr>
        <p:spPr>
          <a:xfrm>
            <a:off x="1016823" y="3158836"/>
            <a:ext cx="12058073" cy="6186309"/>
          </a:xfrm>
          <a:prstGeom prst="rect">
            <a:avLst/>
          </a:prstGeom>
          <a:noFill/>
        </p:spPr>
        <p:txBody>
          <a:bodyPr wrap="square">
            <a:spAutoFit/>
          </a:bodyPr>
          <a:lstStyle/>
          <a:p>
            <a:pPr marL="0" marR="0">
              <a:buNone/>
            </a:pPr>
            <a:r>
              <a:rPr lang="en-US" sz="3600" kern="100" dirty="0">
                <a:effectLst/>
                <a:latin typeface="Arial" panose="020B0604020202020204" pitchFamily="34" charset="0"/>
                <a:ea typeface="Calibri" panose="020F0502020204030204" pitchFamily="34" charset="0"/>
                <a:cs typeface="Arial" panose="020B0604020202020204" pitchFamily="34" charset="0"/>
              </a:rPr>
              <a:t>Miller, W. R., &amp; Del Boca, F. K. (1994). Measurement of drinking behavior using the Form 90 family of instruments. </a:t>
            </a:r>
            <a:r>
              <a:rPr lang="en-US" sz="3600" i="1" kern="100" dirty="0">
                <a:effectLst/>
                <a:latin typeface="Arial" panose="020B0604020202020204" pitchFamily="34" charset="0"/>
                <a:ea typeface="Calibri" panose="020F0502020204030204" pitchFamily="34" charset="0"/>
                <a:cs typeface="Arial" panose="020B0604020202020204" pitchFamily="34" charset="0"/>
              </a:rPr>
              <a:t>Journal of Studies on Alcohol</a:t>
            </a:r>
            <a:r>
              <a:rPr lang="en-US" sz="3600" kern="100" dirty="0">
                <a:effectLst/>
                <a:latin typeface="Arial" panose="020B0604020202020204" pitchFamily="34" charset="0"/>
                <a:ea typeface="Calibri" panose="020F0502020204030204" pitchFamily="34" charset="0"/>
                <a:cs typeface="Arial" panose="020B0604020202020204" pitchFamily="34" charset="0"/>
              </a:rPr>
              <a:t>, </a:t>
            </a:r>
            <a:r>
              <a:rPr lang="en-US" sz="3600" i="1" kern="100" dirty="0">
                <a:effectLst/>
                <a:latin typeface="Arial" panose="020B0604020202020204" pitchFamily="34" charset="0"/>
                <a:ea typeface="Calibri" panose="020F0502020204030204" pitchFamily="34" charset="0"/>
                <a:cs typeface="Arial" panose="020B0604020202020204" pitchFamily="34" charset="0"/>
              </a:rPr>
              <a:t>55</a:t>
            </a:r>
            <a:r>
              <a:rPr lang="en-US" sz="3600" kern="100" dirty="0">
                <a:effectLst/>
                <a:latin typeface="Arial" panose="020B0604020202020204" pitchFamily="34" charset="0"/>
                <a:ea typeface="Calibri" panose="020F0502020204030204" pitchFamily="34" charset="0"/>
                <a:cs typeface="Arial" panose="020B0604020202020204" pitchFamily="34" charset="0"/>
              </a:rPr>
              <a:t>(SUPPL. 12), 112–118. </a:t>
            </a:r>
            <a:r>
              <a:rPr lang="en-US" sz="3600" kern="100" dirty="0">
                <a:effectLst/>
                <a:latin typeface="Arial" panose="020B0604020202020204" pitchFamily="34" charset="0"/>
                <a:ea typeface="Calibri" panose="020F0502020204030204" pitchFamily="34" charset="0"/>
                <a:cs typeface="Arial" panose="020B0604020202020204" pitchFamily="34" charset="0"/>
                <a:hlinkClick r:id="rId2"/>
              </a:rPr>
              <a:t>https://doi.org/10.15288/jsas.1994.s12.112</a:t>
            </a:r>
            <a:endParaRPr lang="en-US" sz="3600" kern="100" dirty="0">
              <a:effectLst/>
              <a:latin typeface="Arial" panose="020B0604020202020204" pitchFamily="34" charset="0"/>
              <a:ea typeface="Calibri" panose="020F0502020204030204" pitchFamily="34" charset="0"/>
              <a:cs typeface="Arial" panose="020B0604020202020204" pitchFamily="34" charset="0"/>
            </a:endParaRPr>
          </a:p>
          <a:p>
            <a:pPr marL="0" marR="0">
              <a:buNone/>
            </a:pPr>
            <a:endParaRPr lang="en-US" sz="3600" kern="100" dirty="0">
              <a:effectLst/>
              <a:latin typeface="Arial" panose="020B0604020202020204" pitchFamily="34" charset="0"/>
              <a:ea typeface="Calibri" panose="020F0502020204030204" pitchFamily="34" charset="0"/>
              <a:cs typeface="Arial" panose="020B0604020202020204" pitchFamily="34" charset="0"/>
            </a:endParaRPr>
          </a:p>
          <a:p>
            <a:pPr marL="0" marR="0">
              <a:buNone/>
            </a:pPr>
            <a:r>
              <a:rPr lang="en-US" sz="3600" kern="100" dirty="0">
                <a:effectLst/>
                <a:latin typeface="Arial" panose="020B0604020202020204" pitchFamily="34" charset="0"/>
                <a:ea typeface="Calibri" panose="020F0502020204030204" pitchFamily="34" charset="0"/>
                <a:cs typeface="Arial" panose="020B0604020202020204" pitchFamily="34" charset="0"/>
              </a:rPr>
              <a:t>Moos, R. H. (1994). </a:t>
            </a:r>
            <a:r>
              <a:rPr lang="en-US" sz="3600" i="1" kern="100" dirty="0">
                <a:effectLst/>
                <a:latin typeface="Arial" panose="020B0604020202020204" pitchFamily="34" charset="0"/>
                <a:ea typeface="Calibri" panose="020F0502020204030204" pitchFamily="34" charset="0"/>
                <a:cs typeface="Arial" panose="020B0604020202020204" pitchFamily="34" charset="0"/>
              </a:rPr>
              <a:t>Group Environment Scale: Manual</a:t>
            </a:r>
            <a:r>
              <a:rPr lang="en-US" sz="3600" kern="100" dirty="0">
                <a:effectLst/>
                <a:latin typeface="Arial" panose="020B0604020202020204" pitchFamily="34" charset="0"/>
                <a:ea typeface="Calibri" panose="020F0502020204030204" pitchFamily="34" charset="0"/>
                <a:cs typeface="Arial" panose="020B0604020202020204" pitchFamily="34" charset="0"/>
              </a:rPr>
              <a:t>.</a:t>
            </a:r>
          </a:p>
          <a:p>
            <a:pPr marL="0" marR="0">
              <a:buNone/>
            </a:pPr>
            <a:endParaRPr lang="en-US" sz="3600" kern="100" dirty="0">
              <a:effectLst/>
              <a:latin typeface="Arial" panose="020B0604020202020204" pitchFamily="34" charset="0"/>
              <a:ea typeface="Calibri" panose="020F0502020204030204" pitchFamily="34" charset="0"/>
              <a:cs typeface="Arial" panose="020B0604020202020204" pitchFamily="34" charset="0"/>
            </a:endParaRPr>
          </a:p>
          <a:p>
            <a:pPr marL="0" marR="0"/>
            <a:r>
              <a:rPr lang="en-US" sz="3600" kern="100" dirty="0">
                <a:effectLst/>
                <a:latin typeface="Arial" panose="020B0604020202020204" pitchFamily="34" charset="0"/>
                <a:ea typeface="Calibri" panose="020F0502020204030204" pitchFamily="34" charset="0"/>
                <a:cs typeface="Arial" panose="020B0604020202020204" pitchFamily="34" charset="0"/>
              </a:rPr>
              <a:t>Tonigan, J. S., Connors, G. J., &amp; Miller, W. R. (1996). Alcoholics anonymous involvement (AAI) scale: Reliability and norms. </a:t>
            </a:r>
            <a:r>
              <a:rPr lang="en-US" sz="3600" i="1" kern="100" dirty="0">
                <a:effectLst/>
                <a:latin typeface="Arial" panose="020B0604020202020204" pitchFamily="34" charset="0"/>
                <a:ea typeface="Calibri" panose="020F0502020204030204" pitchFamily="34" charset="0"/>
                <a:cs typeface="Arial" panose="020B0604020202020204" pitchFamily="34" charset="0"/>
              </a:rPr>
              <a:t>Psychology of Addictive Behaviors</a:t>
            </a:r>
            <a:r>
              <a:rPr lang="en-US" sz="3600" kern="100" dirty="0">
                <a:effectLst/>
                <a:latin typeface="Arial" panose="020B0604020202020204" pitchFamily="34" charset="0"/>
                <a:ea typeface="Calibri" panose="020F0502020204030204" pitchFamily="34" charset="0"/>
                <a:cs typeface="Arial" panose="020B0604020202020204" pitchFamily="34" charset="0"/>
              </a:rPr>
              <a:t>, </a:t>
            </a:r>
            <a:r>
              <a:rPr lang="en-US" sz="3600" i="1" kern="100" dirty="0">
                <a:effectLst/>
                <a:latin typeface="Arial" panose="020B0604020202020204" pitchFamily="34" charset="0"/>
                <a:ea typeface="Calibri" panose="020F0502020204030204" pitchFamily="34" charset="0"/>
                <a:cs typeface="Arial" panose="020B0604020202020204" pitchFamily="34" charset="0"/>
              </a:rPr>
              <a:t>10</a:t>
            </a:r>
            <a:r>
              <a:rPr lang="en-US" sz="3600" kern="100" dirty="0">
                <a:effectLst/>
                <a:latin typeface="Arial" panose="020B0604020202020204" pitchFamily="34" charset="0"/>
                <a:ea typeface="Calibri" panose="020F0502020204030204" pitchFamily="34" charset="0"/>
                <a:cs typeface="Arial" panose="020B0604020202020204" pitchFamily="34" charset="0"/>
              </a:rPr>
              <a:t>(2), 75–80. https://doi.org/10.1037/0893-164X.10.2.75</a:t>
            </a:r>
          </a:p>
        </p:txBody>
      </p:sp>
      <p:sp>
        <p:nvSpPr>
          <p:cNvPr id="4" name="Rectangle 3">
            <a:extLst>
              <a:ext uri="{FF2B5EF4-FFF2-40B4-BE49-F238E27FC236}">
                <a16:creationId xmlns:a16="http://schemas.microsoft.com/office/drawing/2014/main" id="{E3DAFCD8-4708-0DD4-7510-8E9DB8F776F1}"/>
              </a:ext>
            </a:extLst>
          </p:cNvPr>
          <p:cNvSpPr/>
          <p:nvPr/>
        </p:nvSpPr>
        <p:spPr>
          <a:xfrm>
            <a:off x="1016823" y="1565484"/>
            <a:ext cx="12058073" cy="1059276"/>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804" b="1" dirty="0">
                <a:solidFill>
                  <a:schemeClr val="tx1"/>
                </a:solidFill>
                <a:latin typeface="Arial" panose="020B0604020202020204" pitchFamily="34" charset="0"/>
                <a:cs typeface="Arial" panose="020B0604020202020204" pitchFamily="34" charset="0"/>
              </a:rPr>
              <a:t>References</a:t>
            </a:r>
          </a:p>
        </p:txBody>
      </p:sp>
    </p:spTree>
    <p:extLst>
      <p:ext uri="{BB962C8B-B14F-4D97-AF65-F5344CB8AC3E}">
        <p14:creationId xmlns:p14="http://schemas.microsoft.com/office/powerpoint/2010/main" val="914838566"/>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6966</TotalTime>
  <Words>1321</Words>
  <Application>Microsoft Office PowerPoint</Application>
  <PresentationFormat>Custom</PresentationFormat>
  <Paragraphs>74</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Georgia</vt:lpstr>
      <vt:lpstr>Wingdings</vt:lpstr>
      <vt:lpstr>Office 2013 - 2022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Richards, Dylan K</dc:creator>
  <cp:lastModifiedBy>Matthew Pearson</cp:lastModifiedBy>
  <cp:revision>240</cp:revision>
  <cp:lastPrinted>2023-05-31T17:01:39Z</cp:lastPrinted>
  <dcterms:created xsi:type="dcterms:W3CDTF">2019-04-11T17:16:22Z</dcterms:created>
  <dcterms:modified xsi:type="dcterms:W3CDTF">2025-06-17T15:04:53Z</dcterms:modified>
</cp:coreProperties>
</file>