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43891200" cy="32918400"/>
  <p:notesSz cx="7010400" cy="92964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lin Joseph" initials="VJ" lastIdx="1" clrIdx="0">
    <p:extLst>
      <p:ext uri="{19B8F6BF-5375-455C-9EA6-DF929625EA0E}">
        <p15:presenceInfo xmlns:p15="http://schemas.microsoft.com/office/powerpoint/2012/main" userId="S::vjoseph8@unm.edu::68ff4bb3-c10d-4dc2-b505-a47279e97d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ED7D31"/>
    <a:srgbClr val="92D050"/>
    <a:srgbClr val="BB0C2F"/>
    <a:srgbClr val="BA0C2F"/>
    <a:srgbClr val="BA0D2E"/>
    <a:srgbClr val="F2D1D8"/>
    <a:srgbClr val="70737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36" autoAdjust="0"/>
    <p:restoredTop sz="94660"/>
  </p:normalViewPr>
  <p:slideViewPr>
    <p:cSldViewPr snapToGrid="0">
      <p:cViewPr>
        <p:scale>
          <a:sx n="25" d="100"/>
          <a:sy n="25" d="100"/>
        </p:scale>
        <p:origin x="936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561B8059-EABB-4B56-B42D-6397384EAFCF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15EA42A3-C81C-4CE7-9828-04684F904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2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EA42A3-C81C-4CE7-9828-04684F904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670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6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6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3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2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4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4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1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E498F-B25C-49EE-A978-1F9BBB46670A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14D80-C8FA-4207-9B43-20BBA2CA7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1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mateolab.yolasite.com/" TargetMode="External"/><Relationship Id="rId4" Type="http://schemas.openxmlformats.org/officeDocument/2006/relationships/hyperlink" Target="mailto:thejoeymok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2171" y="298420"/>
            <a:ext cx="42966858" cy="4759848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 b="1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7200" b="1" dirty="0">
                <a:solidFill>
                  <a:schemeClr val="tx1"/>
                </a:solidFill>
                <a:latin typeface="Georgia" panose="02040502050405020303" pitchFamily="18" charset="0"/>
              </a:rPr>
              <a:t>PSYCHOMETRIC PROPERTIES OF THE HARM REDUCTION </a:t>
            </a:r>
          </a:p>
          <a:p>
            <a:pPr algn="ctr"/>
            <a:r>
              <a:rPr lang="en-US" sz="7200" b="1" dirty="0">
                <a:solidFill>
                  <a:schemeClr val="tx1"/>
                </a:solidFill>
                <a:latin typeface="Georgia" panose="02040502050405020303" pitchFamily="18" charset="0"/>
              </a:rPr>
              <a:t>SELF-EFFICACY SCALE (HRSES) AMONG COLLEGE STUDENTS</a:t>
            </a:r>
          </a:p>
          <a:p>
            <a:pPr algn="ctr"/>
            <a:r>
              <a:rPr lang="en-US" sz="4800" b="1" dirty="0">
                <a:solidFill>
                  <a:schemeClr val="tx1"/>
                </a:solidFill>
                <a:latin typeface="Georgia" panose="02040502050405020303" pitchFamily="18" charset="0"/>
              </a:rPr>
              <a:t>Joey C. </a:t>
            </a:r>
            <a:r>
              <a:rPr lang="en-US" sz="48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Mok</a:t>
            </a:r>
            <a:r>
              <a:rPr lang="en-US" sz="4800" b="1" dirty="0">
                <a:solidFill>
                  <a:schemeClr val="tx1"/>
                </a:solidFill>
                <a:latin typeface="Georgia" panose="02040502050405020303" pitchFamily="18" charset="0"/>
              </a:rPr>
              <a:t>, Frank J. </a:t>
            </a:r>
            <a:r>
              <a:rPr lang="en-US" sz="4800" b="1" dirty="0" err="1">
                <a:solidFill>
                  <a:schemeClr val="tx1"/>
                </a:solidFill>
                <a:latin typeface="Georgia" panose="02040502050405020303" pitchFamily="18" charset="0"/>
              </a:rPr>
              <a:t>Schwebel</a:t>
            </a:r>
            <a:r>
              <a:rPr lang="en-US" sz="4800" b="1" dirty="0">
                <a:solidFill>
                  <a:schemeClr val="tx1"/>
                </a:solidFill>
                <a:latin typeface="Georgia" panose="02040502050405020303" pitchFamily="18" charset="0"/>
              </a:rPr>
              <a:t>, Matthew R. Pearson, Addictions Research Team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  <a:latin typeface="Georgia" panose="02040502050405020303" pitchFamily="18" charset="0"/>
              </a:rPr>
              <a:t>Center on Alcohol, Substance use, And Addictions, University of New Mexico</a:t>
            </a:r>
            <a:endParaRPr lang="en-US" sz="4000" baseline="300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2171" y="5434091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2171" y="6522662"/>
            <a:ext cx="11555658" cy="9998620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Abstinence self-efficacy has been shown to be a robust predictor of substance-related behavior change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Kadden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&amp; 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Litt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, 2011)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Abstinence self-efficacy also neglects the fact that individuals may not be seeking an abstinence-based goal (Collins et al., 2015)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To address this issue, the Harm Reduction Self-Efficacy Scale (HRSES) was evaluated in a sample of individuals recruited from an online substance recovery-oriented support group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Exploratory factor analysis supported a 4-factor solution: 1) Negative Emotions and Situations, 2) Positive Social Situations, 3) Low Self-Regulation, and 4) Pleasant Emotions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Schwebel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et al., 2023)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In a larger, college student, sample the present study seeks to use confirmatory factor analysis to further test the psychometric properties of the HRSES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703629" y="5434091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2703629" y="6535497"/>
            <a:ext cx="18483942" cy="25943948"/>
          </a:xfrm>
          <a:prstGeom prst="rect">
            <a:avLst/>
          </a:prstGeom>
          <a:solidFill>
            <a:schemeClr val="bg1"/>
          </a:solidFill>
          <a:ln w="76200" cap="rnd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conducted a confirmatory factor analysis of the 4- factor solution supported by previous research, which fit adequately in our sample (CFI=.911, TLI=.905, RMSEA=.080, SRMR=.042) (See Figure 1 below)</a:t>
            </a: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spcBef>
                <a:spcPts val="1800"/>
              </a:spcBef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9891" y="17907660"/>
            <a:ext cx="11546736" cy="14571785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PARTICIPANTS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College students from one of ten universities were recruited to participate in the current study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Our analyses were restricted to individuals who endorsed substance use and completed the HRSES measure (N= 2651) 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MEASURES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Harm Reduction Self-Efficacy Scale (HRSES).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37-item self-efficacy questionnaire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Schwebel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et al., 2023)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Protective Behavioral Strategies Scale (PBSS-21)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. 21-item alcohol PBS survey (Martens et al., 2005; revised by Treloar et al., 2015)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Protective Behavioral Strategies for Marijuana (PBSM).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17-item marijuana PBS use survey (Pedersen et al., 2016; revised by Pedersen et al., 2017)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Substance Use Protective Strategies Scale (SUPPS).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26-item general (i.e., not substance-specific) PBS survey (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Gren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et al., 2023)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Alcohol Use Disorder Symptoms (AUDIT)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10-item alcohol consumption, behavior, problem questionnaire (Saunders et al., 1993)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Cannabis Use Disorder Symptoms (CUDIT-R).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8-item cannabis consumption, problem questionnaire (Miller et al., 2016)</a:t>
            </a: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571500" indent="-571500">
              <a:buFont typeface="Wingdings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20AAD02-1BD6-4E2F-A51B-FF31A864CB26}"/>
              </a:ext>
            </a:extLst>
          </p:cNvPr>
          <p:cNvSpPr/>
          <p:nvPr/>
        </p:nvSpPr>
        <p:spPr>
          <a:xfrm>
            <a:off x="462171" y="5441084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Introduction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608235A-8CB8-4B53-8560-8EBD4EF82AA4}"/>
              </a:ext>
            </a:extLst>
          </p:cNvPr>
          <p:cNvSpPr/>
          <p:nvPr/>
        </p:nvSpPr>
        <p:spPr>
          <a:xfrm>
            <a:off x="12703629" y="5441084"/>
            <a:ext cx="18483942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873371" y="21576677"/>
            <a:ext cx="11555658" cy="7973332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Overall, model fit was adequate, but not excellent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Further examination of psychometric properties is warranted </a:t>
            </a:r>
            <a:r>
              <a:rPr lang="en-US" sz="3600">
                <a:solidFill>
                  <a:schemeClr val="tx1"/>
                </a:solidFill>
                <a:latin typeface="Georgia" panose="02040502050405020303" pitchFamily="18" charset="0"/>
              </a:rPr>
              <a:t>to refine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the scale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observed some high interrelations about the HRSES factors and one significant suppression effect, warranting examination of alternative factor structures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Next steps include examining measurement invariance across key sociodemographic groups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Given the cross-sectional nature of the data, we are unable to make casual inferences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Additional research is needed to determine the prospective relationship between the HRSES facets and substance-related outcomes over time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D7813-0721-4B34-970F-1D74A71EA2FA}"/>
              </a:ext>
            </a:extLst>
          </p:cNvPr>
          <p:cNvSpPr/>
          <p:nvPr/>
        </p:nvSpPr>
        <p:spPr>
          <a:xfrm>
            <a:off x="31874906" y="20400641"/>
            <a:ext cx="11555658" cy="1176528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Discussion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60A9463-F9E4-47B3-B62A-20A7AF622DDF}"/>
              </a:ext>
            </a:extLst>
          </p:cNvPr>
          <p:cNvSpPr/>
          <p:nvPr/>
        </p:nvSpPr>
        <p:spPr>
          <a:xfrm>
            <a:off x="459891" y="16827795"/>
            <a:ext cx="11546736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Method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5C67EC63-A995-33FD-0E74-07D46B83D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95319" y="423111"/>
            <a:ext cx="6309018" cy="4195949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5F0C00A-A211-8248-FCCD-F476949FA9E4}"/>
              </a:ext>
            </a:extLst>
          </p:cNvPr>
          <p:cNvSpPr/>
          <p:nvPr/>
        </p:nvSpPr>
        <p:spPr>
          <a:xfrm>
            <a:off x="31873371" y="6540540"/>
            <a:ext cx="11555658" cy="13565781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As shown in Table 1, interrelations among HRSES factors ranged between .63-.89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Each HRSES factor was significantly positively correlated with alcohol PBS use (.10&lt;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rs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&lt;.11) and general PBS (.10&lt;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rs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&lt;.12)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Only the Negative Situations and Emotions factor was significantly positively correlated with cannabis PBS use (r=.07)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Each HRSES factor was found to be significantly  negatively correlated with alcohol use disorder symptoms (-.26&lt;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rs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&lt;-.18) and cannabis use disorder symptoms (-.16&lt;</a:t>
            </a:r>
            <a:r>
              <a:rPr lang="en-US" sz="3600" dirty="0" err="1">
                <a:solidFill>
                  <a:schemeClr val="tx1"/>
                </a:solidFill>
                <a:latin typeface="Georgia" panose="02040502050405020303" pitchFamily="18" charset="0"/>
              </a:rPr>
              <a:t>rs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&lt;-.12)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As shown in Figure 1, self-efficacy when experiencing Negative Situations and Emotions was most robustly positively related cannabis PBS use and negatively related to cannabis use disorder symptoms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Low Self-Regulation harm reduction self-efficacy was most robustly negatively related to alcohol use disorder symptoms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 observed one significant suppression effect such Pleasant Emotions self-efficacy had a negative zero-order correlation with alcohol use disorder symptoms, but exhibited a positive association in the SEM model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0A1318-5DC2-739D-5925-E4032292B838}"/>
              </a:ext>
            </a:extLst>
          </p:cNvPr>
          <p:cNvSpPr/>
          <p:nvPr/>
        </p:nvSpPr>
        <p:spPr>
          <a:xfrm>
            <a:off x="31875651" y="5413038"/>
            <a:ext cx="11555658" cy="1127503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Georgia" panose="02040502050405020303" pitchFamily="18" charset="0"/>
              </a:rPr>
              <a:t>Results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873371" y="29800697"/>
            <a:ext cx="11555658" cy="1099457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/>
                </a:solidFill>
                <a:latin typeface="Georgia" panose="02040502050405020303" pitchFamily="18" charset="0"/>
                <a:ea typeface="Cambria" panose="02040503050406030204" pitchFamily="18" charset="0"/>
              </a:rPr>
              <a:t>CONTACT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D03FD3-7826-47C7-ACEF-7F86F299DEE3}"/>
              </a:ext>
            </a:extLst>
          </p:cNvPr>
          <p:cNvSpPr/>
          <p:nvPr/>
        </p:nvSpPr>
        <p:spPr>
          <a:xfrm>
            <a:off x="31873371" y="30900154"/>
            <a:ext cx="11555658" cy="1579291"/>
          </a:xfrm>
          <a:prstGeom prst="rect">
            <a:avLst/>
          </a:prstGeom>
          <a:solidFill>
            <a:schemeClr val="bg1"/>
          </a:solidFill>
          <a:ln w="76200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e-mail: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4"/>
              </a:rPr>
              <a:t>thejoeymok@gmail.com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</a:rPr>
              <a:t>Website: </a:t>
            </a:r>
            <a:r>
              <a:rPr lang="en-US" sz="3600" dirty="0">
                <a:solidFill>
                  <a:schemeClr val="tx1"/>
                </a:solidFill>
                <a:latin typeface="Georgia" panose="02040502050405020303" pitchFamily="18" charset="0"/>
                <a:hlinkClick r:id="rId5"/>
              </a:rPr>
              <a:t>http://mateolab.yolasite.com/</a:t>
            </a:r>
            <a:endParaRPr lang="en-US" sz="3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cxnSp>
        <p:nvCxnSpPr>
          <p:cNvPr id="567" name="Straight Arrow Connector 566">
            <a:extLst>
              <a:ext uri="{FF2B5EF4-FFF2-40B4-BE49-F238E27FC236}">
                <a16:creationId xmlns:a16="http://schemas.microsoft.com/office/drawing/2014/main" id="{5B79CF74-196C-22DB-1627-BBC027D200A2}"/>
              </a:ext>
            </a:extLst>
          </p:cNvPr>
          <p:cNvCxnSpPr>
            <a:cxnSpLocks/>
            <a:endCxn id="619" idx="0"/>
          </p:cNvCxnSpPr>
          <p:nvPr/>
        </p:nvCxnSpPr>
        <p:spPr>
          <a:xfrm flipH="1" flipV="1">
            <a:off x="14348229" y="15584075"/>
            <a:ext cx="3290097" cy="2707241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8" name="Straight Arrow Connector 567">
            <a:extLst>
              <a:ext uri="{FF2B5EF4-FFF2-40B4-BE49-F238E27FC236}">
                <a16:creationId xmlns:a16="http://schemas.microsoft.com/office/drawing/2014/main" id="{7CB1C8EF-D764-4891-C019-83F44E44541F}"/>
              </a:ext>
            </a:extLst>
          </p:cNvPr>
          <p:cNvCxnSpPr>
            <a:cxnSpLocks/>
            <a:endCxn id="624" idx="0"/>
          </p:cNvCxnSpPr>
          <p:nvPr/>
        </p:nvCxnSpPr>
        <p:spPr>
          <a:xfrm flipH="1" flipV="1">
            <a:off x="14353681" y="16050507"/>
            <a:ext cx="3284643" cy="224080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Arrow Connector 568">
            <a:extLst>
              <a:ext uri="{FF2B5EF4-FFF2-40B4-BE49-F238E27FC236}">
                <a16:creationId xmlns:a16="http://schemas.microsoft.com/office/drawing/2014/main" id="{0AA07A63-561D-F82F-60D1-C94101399512}"/>
              </a:ext>
            </a:extLst>
          </p:cNvPr>
          <p:cNvCxnSpPr>
            <a:cxnSpLocks/>
            <a:endCxn id="629" idx="0"/>
          </p:cNvCxnSpPr>
          <p:nvPr/>
        </p:nvCxnSpPr>
        <p:spPr>
          <a:xfrm flipH="1" flipV="1">
            <a:off x="14348231" y="16521281"/>
            <a:ext cx="3290095" cy="177003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Arrow Connector 569">
            <a:extLst>
              <a:ext uri="{FF2B5EF4-FFF2-40B4-BE49-F238E27FC236}">
                <a16:creationId xmlns:a16="http://schemas.microsoft.com/office/drawing/2014/main" id="{FA0060BD-3A9D-7751-2E8B-198929C76DA0}"/>
              </a:ext>
            </a:extLst>
          </p:cNvPr>
          <p:cNvCxnSpPr>
            <a:cxnSpLocks/>
            <a:endCxn id="639" idx="0"/>
          </p:cNvCxnSpPr>
          <p:nvPr/>
        </p:nvCxnSpPr>
        <p:spPr>
          <a:xfrm flipH="1" flipV="1">
            <a:off x="14348231" y="17439976"/>
            <a:ext cx="3290095" cy="85134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Straight Arrow Connector 570">
            <a:extLst>
              <a:ext uri="{FF2B5EF4-FFF2-40B4-BE49-F238E27FC236}">
                <a16:creationId xmlns:a16="http://schemas.microsoft.com/office/drawing/2014/main" id="{3BED614C-01C2-09AD-91F8-34B4CE0B1CAC}"/>
              </a:ext>
            </a:extLst>
          </p:cNvPr>
          <p:cNvCxnSpPr>
            <a:cxnSpLocks/>
            <a:endCxn id="644" idx="0"/>
          </p:cNvCxnSpPr>
          <p:nvPr/>
        </p:nvCxnSpPr>
        <p:spPr>
          <a:xfrm flipH="1" flipV="1">
            <a:off x="14362868" y="17883413"/>
            <a:ext cx="3275458" cy="40790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" name="Straight Arrow Connector 571">
            <a:extLst>
              <a:ext uri="{FF2B5EF4-FFF2-40B4-BE49-F238E27FC236}">
                <a16:creationId xmlns:a16="http://schemas.microsoft.com/office/drawing/2014/main" id="{CEA82062-C0CD-A1C4-CA24-684C99273AE8}"/>
              </a:ext>
            </a:extLst>
          </p:cNvPr>
          <p:cNvCxnSpPr>
            <a:cxnSpLocks/>
            <a:endCxn id="649" idx="3"/>
          </p:cNvCxnSpPr>
          <p:nvPr/>
        </p:nvCxnSpPr>
        <p:spPr>
          <a:xfrm flipH="1">
            <a:off x="14358832" y="18291316"/>
            <a:ext cx="3279494" cy="3018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Straight Arrow Connector 572">
            <a:extLst>
              <a:ext uri="{FF2B5EF4-FFF2-40B4-BE49-F238E27FC236}">
                <a16:creationId xmlns:a16="http://schemas.microsoft.com/office/drawing/2014/main" id="{113D041F-E4C3-40C8-B715-7AA963D57D0D}"/>
              </a:ext>
            </a:extLst>
          </p:cNvPr>
          <p:cNvCxnSpPr>
            <a:cxnSpLocks/>
            <a:endCxn id="679" idx="0"/>
          </p:cNvCxnSpPr>
          <p:nvPr/>
        </p:nvCxnSpPr>
        <p:spPr>
          <a:xfrm flipH="1">
            <a:off x="14386467" y="18291316"/>
            <a:ext cx="3251857" cy="2730631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Straight Arrow Connector 573">
            <a:extLst>
              <a:ext uri="{FF2B5EF4-FFF2-40B4-BE49-F238E27FC236}">
                <a16:creationId xmlns:a16="http://schemas.microsoft.com/office/drawing/2014/main" id="{953DAFBA-11F7-639B-69A9-F67EEBE8AC65}"/>
              </a:ext>
            </a:extLst>
          </p:cNvPr>
          <p:cNvCxnSpPr>
            <a:cxnSpLocks/>
            <a:endCxn id="634" idx="0"/>
          </p:cNvCxnSpPr>
          <p:nvPr/>
        </p:nvCxnSpPr>
        <p:spPr>
          <a:xfrm flipH="1" flipV="1">
            <a:off x="14353679" y="16993519"/>
            <a:ext cx="3284645" cy="129779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Straight Arrow Connector 574">
            <a:extLst>
              <a:ext uri="{FF2B5EF4-FFF2-40B4-BE49-F238E27FC236}">
                <a16:creationId xmlns:a16="http://schemas.microsoft.com/office/drawing/2014/main" id="{3F30E814-59F2-60AF-79F9-3FE42EF80C21}"/>
              </a:ext>
            </a:extLst>
          </p:cNvPr>
          <p:cNvCxnSpPr>
            <a:cxnSpLocks/>
            <a:endCxn id="654" idx="3"/>
          </p:cNvCxnSpPr>
          <p:nvPr/>
        </p:nvCxnSpPr>
        <p:spPr>
          <a:xfrm flipH="1">
            <a:off x="14370847" y="18291316"/>
            <a:ext cx="3267479" cy="9129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6" name="Straight Arrow Connector 575">
            <a:extLst>
              <a:ext uri="{FF2B5EF4-FFF2-40B4-BE49-F238E27FC236}">
                <a16:creationId xmlns:a16="http://schemas.microsoft.com/office/drawing/2014/main" id="{99265634-2C7A-FF13-48B8-43787543C510}"/>
              </a:ext>
            </a:extLst>
          </p:cNvPr>
          <p:cNvCxnSpPr>
            <a:cxnSpLocks/>
            <a:endCxn id="659" idx="3"/>
          </p:cNvCxnSpPr>
          <p:nvPr/>
        </p:nvCxnSpPr>
        <p:spPr>
          <a:xfrm flipH="1">
            <a:off x="14370419" y="18291316"/>
            <a:ext cx="3267905" cy="47457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Straight Arrow Connector 576">
            <a:extLst>
              <a:ext uri="{FF2B5EF4-FFF2-40B4-BE49-F238E27FC236}">
                <a16:creationId xmlns:a16="http://schemas.microsoft.com/office/drawing/2014/main" id="{31F8132F-DD26-DE1D-D888-E88D14AA5E9B}"/>
              </a:ext>
            </a:extLst>
          </p:cNvPr>
          <p:cNvCxnSpPr>
            <a:cxnSpLocks/>
            <a:endCxn id="674" idx="0"/>
          </p:cNvCxnSpPr>
          <p:nvPr/>
        </p:nvCxnSpPr>
        <p:spPr>
          <a:xfrm flipH="1">
            <a:off x="14384920" y="18291316"/>
            <a:ext cx="3253406" cy="226036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8" name="Straight Arrow Connector 577">
            <a:extLst>
              <a:ext uri="{FF2B5EF4-FFF2-40B4-BE49-F238E27FC236}">
                <a16:creationId xmlns:a16="http://schemas.microsoft.com/office/drawing/2014/main" id="{2FD83D84-81C7-2A42-253F-2AB7A9C7D860}"/>
              </a:ext>
            </a:extLst>
          </p:cNvPr>
          <p:cNvCxnSpPr>
            <a:cxnSpLocks/>
            <a:endCxn id="669" idx="3"/>
          </p:cNvCxnSpPr>
          <p:nvPr/>
        </p:nvCxnSpPr>
        <p:spPr>
          <a:xfrm flipH="1">
            <a:off x="14375175" y="18291316"/>
            <a:ext cx="3263149" cy="181500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9" name="Straight Arrow Connector 578">
            <a:extLst>
              <a:ext uri="{FF2B5EF4-FFF2-40B4-BE49-F238E27FC236}">
                <a16:creationId xmlns:a16="http://schemas.microsoft.com/office/drawing/2014/main" id="{78380204-36C0-CD99-D307-A18EA3B19B83}"/>
              </a:ext>
            </a:extLst>
          </p:cNvPr>
          <p:cNvCxnSpPr>
            <a:cxnSpLocks/>
            <a:endCxn id="664" idx="3"/>
          </p:cNvCxnSpPr>
          <p:nvPr/>
        </p:nvCxnSpPr>
        <p:spPr>
          <a:xfrm flipH="1">
            <a:off x="14364203" y="18291316"/>
            <a:ext cx="3274123" cy="135025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Straight Arrow Connector 579">
            <a:extLst>
              <a:ext uri="{FF2B5EF4-FFF2-40B4-BE49-F238E27FC236}">
                <a16:creationId xmlns:a16="http://schemas.microsoft.com/office/drawing/2014/main" id="{871C5FAC-E7C8-14C3-8315-5EC825879DA4}"/>
              </a:ext>
            </a:extLst>
          </p:cNvPr>
          <p:cNvCxnSpPr>
            <a:cxnSpLocks/>
            <a:endCxn id="704" idx="3"/>
          </p:cNvCxnSpPr>
          <p:nvPr/>
        </p:nvCxnSpPr>
        <p:spPr>
          <a:xfrm flipH="1">
            <a:off x="14390639" y="18291316"/>
            <a:ext cx="3247687" cy="507624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1" name="Straight Arrow Connector 580">
            <a:extLst>
              <a:ext uri="{FF2B5EF4-FFF2-40B4-BE49-F238E27FC236}">
                <a16:creationId xmlns:a16="http://schemas.microsoft.com/office/drawing/2014/main" id="{45976097-361A-B61B-955A-7455F6157DF1}"/>
              </a:ext>
            </a:extLst>
          </p:cNvPr>
          <p:cNvCxnSpPr>
            <a:cxnSpLocks/>
            <a:endCxn id="699" idx="0"/>
          </p:cNvCxnSpPr>
          <p:nvPr/>
        </p:nvCxnSpPr>
        <p:spPr>
          <a:xfrm flipH="1">
            <a:off x="14386471" y="18291316"/>
            <a:ext cx="3251855" cy="4613741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Straight Arrow Connector 581">
            <a:extLst>
              <a:ext uri="{FF2B5EF4-FFF2-40B4-BE49-F238E27FC236}">
                <a16:creationId xmlns:a16="http://schemas.microsoft.com/office/drawing/2014/main" id="{9FB6AD48-8C31-CFA8-3E30-58B66CAFD2A2}"/>
              </a:ext>
            </a:extLst>
          </p:cNvPr>
          <p:cNvCxnSpPr>
            <a:cxnSpLocks/>
            <a:endCxn id="694" idx="0"/>
          </p:cNvCxnSpPr>
          <p:nvPr/>
        </p:nvCxnSpPr>
        <p:spPr>
          <a:xfrm flipH="1">
            <a:off x="14386475" y="18291316"/>
            <a:ext cx="3251851" cy="414295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Straight Arrow Connector 582">
            <a:extLst>
              <a:ext uri="{FF2B5EF4-FFF2-40B4-BE49-F238E27FC236}">
                <a16:creationId xmlns:a16="http://schemas.microsoft.com/office/drawing/2014/main" id="{5E6863D6-3889-4D84-B506-241C472AD828}"/>
              </a:ext>
            </a:extLst>
          </p:cNvPr>
          <p:cNvCxnSpPr>
            <a:cxnSpLocks/>
            <a:endCxn id="689" idx="0"/>
          </p:cNvCxnSpPr>
          <p:nvPr/>
        </p:nvCxnSpPr>
        <p:spPr>
          <a:xfrm flipH="1">
            <a:off x="14386473" y="18291316"/>
            <a:ext cx="3251851" cy="3672183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Arrow Connector 583">
            <a:extLst>
              <a:ext uri="{FF2B5EF4-FFF2-40B4-BE49-F238E27FC236}">
                <a16:creationId xmlns:a16="http://schemas.microsoft.com/office/drawing/2014/main" id="{97122684-637A-874B-8E89-EFF09F71C3BB}"/>
              </a:ext>
            </a:extLst>
          </p:cNvPr>
          <p:cNvCxnSpPr>
            <a:cxnSpLocks/>
            <a:endCxn id="684" idx="0"/>
          </p:cNvCxnSpPr>
          <p:nvPr/>
        </p:nvCxnSpPr>
        <p:spPr>
          <a:xfrm flipH="1">
            <a:off x="14386471" y="18291316"/>
            <a:ext cx="3251853" cy="320140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Arrow Connector 584">
            <a:extLst>
              <a:ext uri="{FF2B5EF4-FFF2-40B4-BE49-F238E27FC236}">
                <a16:creationId xmlns:a16="http://schemas.microsoft.com/office/drawing/2014/main" id="{4E2865AA-F6C2-5BBF-B1B1-861E00F2EB8B}"/>
              </a:ext>
            </a:extLst>
          </p:cNvPr>
          <p:cNvCxnSpPr>
            <a:cxnSpLocks/>
            <a:endCxn id="709" idx="3"/>
          </p:cNvCxnSpPr>
          <p:nvPr/>
        </p:nvCxnSpPr>
        <p:spPr>
          <a:xfrm flipH="1" flipV="1">
            <a:off x="14412453" y="23845177"/>
            <a:ext cx="3116637" cy="416031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Straight Arrow Connector 585">
            <a:extLst>
              <a:ext uri="{FF2B5EF4-FFF2-40B4-BE49-F238E27FC236}">
                <a16:creationId xmlns:a16="http://schemas.microsoft.com/office/drawing/2014/main" id="{91E0E01D-ADF4-A0D2-1D6C-FE9745B7B545}"/>
              </a:ext>
            </a:extLst>
          </p:cNvPr>
          <p:cNvCxnSpPr>
            <a:cxnSpLocks/>
            <a:endCxn id="714" idx="3"/>
          </p:cNvCxnSpPr>
          <p:nvPr/>
        </p:nvCxnSpPr>
        <p:spPr>
          <a:xfrm flipH="1">
            <a:off x="14409892" y="24261208"/>
            <a:ext cx="3119201" cy="3831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7" name="Straight Arrow Connector 586">
            <a:extLst>
              <a:ext uri="{FF2B5EF4-FFF2-40B4-BE49-F238E27FC236}">
                <a16:creationId xmlns:a16="http://schemas.microsoft.com/office/drawing/2014/main" id="{1B7AA7B8-899E-143E-643A-8D5A38167747}"/>
              </a:ext>
            </a:extLst>
          </p:cNvPr>
          <p:cNvCxnSpPr>
            <a:cxnSpLocks/>
            <a:endCxn id="719" idx="3"/>
          </p:cNvCxnSpPr>
          <p:nvPr/>
        </p:nvCxnSpPr>
        <p:spPr>
          <a:xfrm flipH="1">
            <a:off x="14429236" y="24261208"/>
            <a:ext cx="3099855" cy="49197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8" name="Straight Arrow Connector 587">
            <a:extLst>
              <a:ext uri="{FF2B5EF4-FFF2-40B4-BE49-F238E27FC236}">
                <a16:creationId xmlns:a16="http://schemas.microsoft.com/office/drawing/2014/main" id="{93157D8F-E2EB-2D0F-D32E-B350904B7EA6}"/>
              </a:ext>
            </a:extLst>
          </p:cNvPr>
          <p:cNvCxnSpPr>
            <a:cxnSpLocks/>
            <a:endCxn id="724" idx="0"/>
          </p:cNvCxnSpPr>
          <p:nvPr/>
        </p:nvCxnSpPr>
        <p:spPr>
          <a:xfrm flipH="1">
            <a:off x="14420704" y="24261208"/>
            <a:ext cx="3108387" cy="93061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Straight Arrow Connector 588">
            <a:extLst>
              <a:ext uri="{FF2B5EF4-FFF2-40B4-BE49-F238E27FC236}">
                <a16:creationId xmlns:a16="http://schemas.microsoft.com/office/drawing/2014/main" id="{D40CB246-76D5-3573-7D5B-B897AAFB9327}"/>
              </a:ext>
            </a:extLst>
          </p:cNvPr>
          <p:cNvCxnSpPr>
            <a:cxnSpLocks/>
            <a:endCxn id="729" idx="0"/>
          </p:cNvCxnSpPr>
          <p:nvPr/>
        </p:nvCxnSpPr>
        <p:spPr>
          <a:xfrm flipH="1">
            <a:off x="14431033" y="24261208"/>
            <a:ext cx="3098058" cy="1381761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0" name="Straight Arrow Connector 589">
            <a:extLst>
              <a:ext uri="{FF2B5EF4-FFF2-40B4-BE49-F238E27FC236}">
                <a16:creationId xmlns:a16="http://schemas.microsoft.com/office/drawing/2014/main" id="{1974DBF8-15C8-243E-2769-758E267E9D66}"/>
              </a:ext>
            </a:extLst>
          </p:cNvPr>
          <p:cNvCxnSpPr>
            <a:cxnSpLocks/>
            <a:endCxn id="734" idx="0"/>
          </p:cNvCxnSpPr>
          <p:nvPr/>
        </p:nvCxnSpPr>
        <p:spPr>
          <a:xfrm flipH="1">
            <a:off x="14431037" y="24261208"/>
            <a:ext cx="3098054" cy="185253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Arrow Connector 590">
            <a:extLst>
              <a:ext uri="{FF2B5EF4-FFF2-40B4-BE49-F238E27FC236}">
                <a16:creationId xmlns:a16="http://schemas.microsoft.com/office/drawing/2014/main" id="{71F746DE-A448-C2C4-49AB-5C9E3F7D66F1}"/>
              </a:ext>
            </a:extLst>
          </p:cNvPr>
          <p:cNvCxnSpPr>
            <a:cxnSpLocks/>
            <a:endCxn id="739" idx="0"/>
          </p:cNvCxnSpPr>
          <p:nvPr/>
        </p:nvCxnSpPr>
        <p:spPr>
          <a:xfrm flipH="1">
            <a:off x="14431037" y="24261208"/>
            <a:ext cx="3098054" cy="232331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2" name="Straight Arrow Connector 591">
            <a:extLst>
              <a:ext uri="{FF2B5EF4-FFF2-40B4-BE49-F238E27FC236}">
                <a16:creationId xmlns:a16="http://schemas.microsoft.com/office/drawing/2014/main" id="{F5A9AC15-D52E-9183-8E98-8BE25812BD9F}"/>
              </a:ext>
            </a:extLst>
          </p:cNvPr>
          <p:cNvCxnSpPr>
            <a:cxnSpLocks/>
            <a:endCxn id="744" idx="0"/>
          </p:cNvCxnSpPr>
          <p:nvPr/>
        </p:nvCxnSpPr>
        <p:spPr>
          <a:xfrm flipH="1" flipV="1">
            <a:off x="14438701" y="27018366"/>
            <a:ext cx="3099583" cy="654056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Straight Arrow Connector 592">
            <a:extLst>
              <a:ext uri="{FF2B5EF4-FFF2-40B4-BE49-F238E27FC236}">
                <a16:creationId xmlns:a16="http://schemas.microsoft.com/office/drawing/2014/main" id="{81F02076-50C1-5AB6-4B5D-67AE24E66735}"/>
              </a:ext>
            </a:extLst>
          </p:cNvPr>
          <p:cNvCxnSpPr>
            <a:cxnSpLocks/>
            <a:endCxn id="749" idx="3"/>
          </p:cNvCxnSpPr>
          <p:nvPr/>
        </p:nvCxnSpPr>
        <p:spPr>
          <a:xfrm flipH="1" flipV="1">
            <a:off x="14456544" y="27448442"/>
            <a:ext cx="3081740" cy="22398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4" name="Straight Arrow Connector 593">
            <a:extLst>
              <a:ext uri="{FF2B5EF4-FFF2-40B4-BE49-F238E27FC236}">
                <a16:creationId xmlns:a16="http://schemas.microsoft.com/office/drawing/2014/main" id="{F3EC7D38-DB23-BFFB-82BB-47889576DBA5}"/>
              </a:ext>
            </a:extLst>
          </p:cNvPr>
          <p:cNvCxnSpPr>
            <a:cxnSpLocks/>
            <a:endCxn id="754" idx="3"/>
          </p:cNvCxnSpPr>
          <p:nvPr/>
        </p:nvCxnSpPr>
        <p:spPr>
          <a:xfrm flipH="1">
            <a:off x="14445211" y="27672422"/>
            <a:ext cx="3093073" cy="21218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5" name="Straight Arrow Connector 594">
            <a:extLst>
              <a:ext uri="{FF2B5EF4-FFF2-40B4-BE49-F238E27FC236}">
                <a16:creationId xmlns:a16="http://schemas.microsoft.com/office/drawing/2014/main" id="{F8283F96-1823-BB79-435B-866310FE46D2}"/>
              </a:ext>
            </a:extLst>
          </p:cNvPr>
          <p:cNvCxnSpPr>
            <a:cxnSpLocks/>
            <a:endCxn id="759" idx="3"/>
          </p:cNvCxnSpPr>
          <p:nvPr/>
        </p:nvCxnSpPr>
        <p:spPr>
          <a:xfrm flipH="1">
            <a:off x="14439027" y="27672422"/>
            <a:ext cx="3099257" cy="64363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6" name="Straight Arrow Connector 595">
            <a:extLst>
              <a:ext uri="{FF2B5EF4-FFF2-40B4-BE49-F238E27FC236}">
                <a16:creationId xmlns:a16="http://schemas.microsoft.com/office/drawing/2014/main" id="{17368FC3-649B-B1EE-20EC-7E6FC75F1B80}"/>
              </a:ext>
            </a:extLst>
          </p:cNvPr>
          <p:cNvCxnSpPr>
            <a:cxnSpLocks/>
            <a:endCxn id="764" idx="0"/>
          </p:cNvCxnSpPr>
          <p:nvPr/>
        </p:nvCxnSpPr>
        <p:spPr>
          <a:xfrm flipH="1">
            <a:off x="14452257" y="27672422"/>
            <a:ext cx="3086027" cy="1092702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7" name="Straight Arrow Connector 596">
            <a:extLst>
              <a:ext uri="{FF2B5EF4-FFF2-40B4-BE49-F238E27FC236}">
                <a16:creationId xmlns:a16="http://schemas.microsoft.com/office/drawing/2014/main" id="{83AE6E32-A386-EC50-54C4-503AC3CE2B0F}"/>
              </a:ext>
            </a:extLst>
          </p:cNvPr>
          <p:cNvCxnSpPr>
            <a:cxnSpLocks/>
            <a:endCxn id="769" idx="0"/>
          </p:cNvCxnSpPr>
          <p:nvPr/>
        </p:nvCxnSpPr>
        <p:spPr>
          <a:xfrm flipH="1">
            <a:off x="14457355" y="27672422"/>
            <a:ext cx="3080929" cy="152885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Arrow Connector 597">
            <a:extLst>
              <a:ext uri="{FF2B5EF4-FFF2-40B4-BE49-F238E27FC236}">
                <a16:creationId xmlns:a16="http://schemas.microsoft.com/office/drawing/2014/main" id="{E698F43D-A78D-42AA-BED7-1AF8A16FD688}"/>
              </a:ext>
            </a:extLst>
          </p:cNvPr>
          <p:cNvCxnSpPr>
            <a:cxnSpLocks/>
            <a:endCxn id="774" idx="0"/>
          </p:cNvCxnSpPr>
          <p:nvPr/>
        </p:nvCxnSpPr>
        <p:spPr>
          <a:xfrm flipH="1">
            <a:off x="14457357" y="27672422"/>
            <a:ext cx="3080927" cy="199963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Straight Arrow Connector 598">
            <a:extLst>
              <a:ext uri="{FF2B5EF4-FFF2-40B4-BE49-F238E27FC236}">
                <a16:creationId xmlns:a16="http://schemas.microsoft.com/office/drawing/2014/main" id="{0DED5FBE-5688-043E-52F4-CC85776CF8F7}"/>
              </a:ext>
            </a:extLst>
          </p:cNvPr>
          <p:cNvCxnSpPr>
            <a:cxnSpLocks/>
            <a:endCxn id="779" idx="0"/>
          </p:cNvCxnSpPr>
          <p:nvPr/>
        </p:nvCxnSpPr>
        <p:spPr>
          <a:xfrm flipH="1">
            <a:off x="14457359" y="27672422"/>
            <a:ext cx="3080925" cy="247040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Arrow Connector 599">
            <a:extLst>
              <a:ext uri="{FF2B5EF4-FFF2-40B4-BE49-F238E27FC236}">
                <a16:creationId xmlns:a16="http://schemas.microsoft.com/office/drawing/2014/main" id="{71537EB8-8187-33E8-139C-F1E23B16F6DD}"/>
              </a:ext>
            </a:extLst>
          </p:cNvPr>
          <p:cNvCxnSpPr>
            <a:cxnSpLocks/>
            <a:endCxn id="784" idx="0"/>
          </p:cNvCxnSpPr>
          <p:nvPr/>
        </p:nvCxnSpPr>
        <p:spPr>
          <a:xfrm flipH="1">
            <a:off x="14457363" y="27672422"/>
            <a:ext cx="3080921" cy="294118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Straight Arrow Connector 600">
            <a:extLst>
              <a:ext uri="{FF2B5EF4-FFF2-40B4-BE49-F238E27FC236}">
                <a16:creationId xmlns:a16="http://schemas.microsoft.com/office/drawing/2014/main" id="{611E5AFD-006D-7E36-DA27-8342313C60B5}"/>
              </a:ext>
            </a:extLst>
          </p:cNvPr>
          <p:cNvCxnSpPr>
            <a:cxnSpLocks/>
            <a:endCxn id="789" idx="3"/>
          </p:cNvCxnSpPr>
          <p:nvPr/>
        </p:nvCxnSpPr>
        <p:spPr>
          <a:xfrm flipH="1">
            <a:off x="14463653" y="30927222"/>
            <a:ext cx="3028782" cy="137440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Arrow Connector 601">
            <a:extLst>
              <a:ext uri="{FF2B5EF4-FFF2-40B4-BE49-F238E27FC236}">
                <a16:creationId xmlns:a16="http://schemas.microsoft.com/office/drawing/2014/main" id="{919ECDD1-9AF8-3184-6254-F9E7AD9CE3D5}"/>
              </a:ext>
            </a:extLst>
          </p:cNvPr>
          <p:cNvCxnSpPr>
            <a:cxnSpLocks/>
            <a:endCxn id="794" idx="3"/>
          </p:cNvCxnSpPr>
          <p:nvPr/>
        </p:nvCxnSpPr>
        <p:spPr>
          <a:xfrm flipH="1">
            <a:off x="14461854" y="30927222"/>
            <a:ext cx="3030581" cy="575728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3" name="Straight Arrow Connector 602">
            <a:extLst>
              <a:ext uri="{FF2B5EF4-FFF2-40B4-BE49-F238E27FC236}">
                <a16:creationId xmlns:a16="http://schemas.microsoft.com/office/drawing/2014/main" id="{70E66CB1-A685-AF8B-11B2-0442317E96BC}"/>
              </a:ext>
            </a:extLst>
          </p:cNvPr>
          <p:cNvCxnSpPr>
            <a:cxnSpLocks/>
            <a:endCxn id="799" idx="3"/>
          </p:cNvCxnSpPr>
          <p:nvPr/>
        </p:nvCxnSpPr>
        <p:spPr>
          <a:xfrm flipH="1">
            <a:off x="14471763" y="30927222"/>
            <a:ext cx="3020672" cy="102653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7" name="Group 616">
            <a:extLst>
              <a:ext uri="{FF2B5EF4-FFF2-40B4-BE49-F238E27FC236}">
                <a16:creationId xmlns:a16="http://schemas.microsoft.com/office/drawing/2014/main" id="{85F8C55D-1281-2175-7285-89E628F5EA6A}"/>
              </a:ext>
            </a:extLst>
          </p:cNvPr>
          <p:cNvGrpSpPr/>
          <p:nvPr/>
        </p:nvGrpSpPr>
        <p:grpSpPr>
          <a:xfrm>
            <a:off x="13554081" y="15369577"/>
            <a:ext cx="938342" cy="404894"/>
            <a:chOff x="107070" y="3012643"/>
            <a:chExt cx="462671" cy="416357"/>
          </a:xfrm>
        </p:grpSpPr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2A938FDC-AE22-1B47-CB5F-FCA1AA7C77B2}"/>
                </a:ext>
              </a:extLst>
            </p:cNvPr>
            <p:cNvSpPr/>
            <p:nvPr/>
          </p:nvSpPr>
          <p:spPr>
            <a:xfrm rot="5400000">
              <a:off x="107070" y="303742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5B570487-372D-1265-AC71-22EE7E1E6500}"/>
                </a:ext>
              </a:extLst>
            </p:cNvPr>
            <p:cNvSpPr txBox="1"/>
            <p:nvPr/>
          </p:nvSpPr>
          <p:spPr>
            <a:xfrm>
              <a:off x="214355" y="3012643"/>
              <a:ext cx="355386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622" name="Group 621">
            <a:extLst>
              <a:ext uri="{FF2B5EF4-FFF2-40B4-BE49-F238E27FC236}">
                <a16:creationId xmlns:a16="http://schemas.microsoft.com/office/drawing/2014/main" id="{61F20FAE-4929-D522-83F5-454EE406B294}"/>
              </a:ext>
            </a:extLst>
          </p:cNvPr>
          <p:cNvGrpSpPr/>
          <p:nvPr/>
        </p:nvGrpSpPr>
        <p:grpSpPr>
          <a:xfrm>
            <a:off x="13559532" y="15842165"/>
            <a:ext cx="915200" cy="398738"/>
            <a:chOff x="107072" y="2536879"/>
            <a:chExt cx="451260" cy="410026"/>
          </a:xfrm>
        </p:grpSpPr>
        <p:sp>
          <p:nvSpPr>
            <p:cNvPr id="624" name="Rectangle 623">
              <a:extLst>
                <a:ext uri="{FF2B5EF4-FFF2-40B4-BE49-F238E27FC236}">
                  <a16:creationId xmlns:a16="http://schemas.microsoft.com/office/drawing/2014/main" id="{6C078274-F9A7-9689-0A0F-B1224295DF11}"/>
                </a:ext>
              </a:extLst>
            </p:cNvPr>
            <p:cNvSpPr/>
            <p:nvPr/>
          </p:nvSpPr>
          <p:spPr>
            <a:xfrm rot="5400000">
              <a:off x="107072" y="255533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B7E3F0E2-62D7-F9A6-F691-9A3ED63E68EF}"/>
                </a:ext>
              </a:extLst>
            </p:cNvPr>
            <p:cNvSpPr txBox="1"/>
            <p:nvPr/>
          </p:nvSpPr>
          <p:spPr>
            <a:xfrm>
              <a:off x="202946" y="2536879"/>
              <a:ext cx="355386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187C179A-E2A0-3738-E619-F02F1DF3D475}"/>
              </a:ext>
            </a:extLst>
          </p:cNvPr>
          <p:cNvGrpSpPr/>
          <p:nvPr/>
        </p:nvGrpSpPr>
        <p:grpSpPr>
          <a:xfrm>
            <a:off x="13554083" y="16310038"/>
            <a:ext cx="934876" cy="401639"/>
            <a:chOff x="107072" y="2049790"/>
            <a:chExt cx="460962" cy="413010"/>
          </a:xfrm>
        </p:grpSpPr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8911C4A3-F127-CC5F-8C24-03116E9A1170}"/>
                </a:ext>
              </a:extLst>
            </p:cNvPr>
            <p:cNvSpPr/>
            <p:nvPr/>
          </p:nvSpPr>
          <p:spPr>
            <a:xfrm rot="5400000">
              <a:off x="107072" y="207122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1FCA4D79-C25E-E909-FFF5-3C64EFDEAE18}"/>
                </a:ext>
              </a:extLst>
            </p:cNvPr>
            <p:cNvSpPr txBox="1"/>
            <p:nvPr/>
          </p:nvSpPr>
          <p:spPr>
            <a:xfrm>
              <a:off x="212648" y="2049790"/>
              <a:ext cx="355386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AFFF0C14-1C1F-75B2-7AB6-BEB506B9A2EE}"/>
              </a:ext>
            </a:extLst>
          </p:cNvPr>
          <p:cNvGrpSpPr/>
          <p:nvPr/>
        </p:nvGrpSpPr>
        <p:grpSpPr>
          <a:xfrm>
            <a:off x="13559530" y="16777760"/>
            <a:ext cx="928652" cy="406155"/>
            <a:chOff x="107072" y="1561043"/>
            <a:chExt cx="457893" cy="417652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2AA71F62-F956-BF03-B9DA-5E34513A4A62}"/>
                </a:ext>
              </a:extLst>
            </p:cNvPr>
            <p:cNvSpPr/>
            <p:nvPr/>
          </p:nvSpPr>
          <p:spPr>
            <a:xfrm rot="5400000">
              <a:off x="107072" y="158712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FFE3BFAB-DFE1-2C1F-1C9B-9422CF19E068}"/>
                </a:ext>
              </a:extLst>
            </p:cNvPr>
            <p:cNvSpPr txBox="1"/>
            <p:nvPr/>
          </p:nvSpPr>
          <p:spPr>
            <a:xfrm>
              <a:off x="209579" y="1561043"/>
              <a:ext cx="355386" cy="331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637" name="Group 636">
            <a:extLst>
              <a:ext uri="{FF2B5EF4-FFF2-40B4-BE49-F238E27FC236}">
                <a16:creationId xmlns:a16="http://schemas.microsoft.com/office/drawing/2014/main" id="{0367D7DD-161D-0919-254D-EFAEA6FBCA46}"/>
              </a:ext>
            </a:extLst>
          </p:cNvPr>
          <p:cNvGrpSpPr/>
          <p:nvPr/>
        </p:nvGrpSpPr>
        <p:grpSpPr>
          <a:xfrm>
            <a:off x="13554083" y="17221924"/>
            <a:ext cx="939289" cy="408448"/>
            <a:chOff x="107072" y="1074578"/>
            <a:chExt cx="463138" cy="420012"/>
          </a:xfrm>
        </p:grpSpPr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584FFBCB-D3D3-B9E2-1A46-8E2000CD7B42}"/>
                </a:ext>
              </a:extLst>
            </p:cNvPr>
            <p:cNvSpPr/>
            <p:nvPr/>
          </p:nvSpPr>
          <p:spPr>
            <a:xfrm rot="5400000">
              <a:off x="107072" y="110301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440ED687-24F3-3765-C938-72E5D6B8361A}"/>
                </a:ext>
              </a:extLst>
            </p:cNvPr>
            <p:cNvSpPr txBox="1"/>
            <p:nvPr/>
          </p:nvSpPr>
          <p:spPr>
            <a:xfrm>
              <a:off x="214824" y="1074578"/>
              <a:ext cx="355386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36747C07-DB73-419A-4DD0-D846823EC3ED}"/>
              </a:ext>
            </a:extLst>
          </p:cNvPr>
          <p:cNvGrpSpPr/>
          <p:nvPr/>
        </p:nvGrpSpPr>
        <p:grpSpPr>
          <a:xfrm>
            <a:off x="13568718" y="17679137"/>
            <a:ext cx="1164986" cy="394673"/>
            <a:chOff x="107070" y="604640"/>
            <a:chExt cx="574422" cy="405845"/>
          </a:xfrm>
        </p:grpSpPr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7B15B32A-498E-26A2-ECDB-CAF8AE160E8D}"/>
                </a:ext>
              </a:extLst>
            </p:cNvPr>
            <p:cNvSpPr/>
            <p:nvPr/>
          </p:nvSpPr>
          <p:spPr>
            <a:xfrm rot="5400000">
              <a:off x="107070" y="61891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11E383A7-5AA6-C231-5DCC-E536A878F5CD}"/>
                </a:ext>
              </a:extLst>
            </p:cNvPr>
            <p:cNvSpPr txBox="1"/>
            <p:nvPr/>
          </p:nvSpPr>
          <p:spPr>
            <a:xfrm>
              <a:off x="179921" y="604640"/>
              <a:ext cx="501571" cy="331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</a:t>
              </a:r>
            </a:p>
          </p:txBody>
        </p:sp>
      </p:grpSp>
      <p:grpSp>
        <p:nvGrpSpPr>
          <p:cNvPr id="647" name="Group 646">
            <a:extLst>
              <a:ext uri="{FF2B5EF4-FFF2-40B4-BE49-F238E27FC236}">
                <a16:creationId xmlns:a16="http://schemas.microsoft.com/office/drawing/2014/main" id="{376A4324-7F68-36FB-F8CB-220F76A84C22}"/>
              </a:ext>
            </a:extLst>
          </p:cNvPr>
          <p:cNvGrpSpPr/>
          <p:nvPr/>
        </p:nvGrpSpPr>
        <p:grpSpPr>
          <a:xfrm>
            <a:off x="13564682" y="18116683"/>
            <a:ext cx="1122713" cy="395214"/>
            <a:chOff x="498643" y="119978"/>
            <a:chExt cx="553578" cy="406403"/>
          </a:xfrm>
        </p:grpSpPr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D399E094-AAD4-31F3-1AB9-884FB16932DB}"/>
                </a:ext>
              </a:extLst>
            </p:cNvPr>
            <p:cNvSpPr/>
            <p:nvPr/>
          </p:nvSpPr>
          <p:spPr>
            <a:xfrm>
              <a:off x="498643" y="13480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763CC1C9-EA21-8B43-B5DB-2090B6BA2A70}"/>
                </a:ext>
              </a:extLst>
            </p:cNvPr>
            <p:cNvSpPr txBox="1"/>
            <p:nvPr/>
          </p:nvSpPr>
          <p:spPr>
            <a:xfrm>
              <a:off x="567882" y="119978"/>
              <a:ext cx="484339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</a:p>
          </p:txBody>
        </p:sp>
      </p:grpSp>
      <p:grpSp>
        <p:nvGrpSpPr>
          <p:cNvPr id="652" name="Group 651">
            <a:extLst>
              <a:ext uri="{FF2B5EF4-FFF2-40B4-BE49-F238E27FC236}">
                <a16:creationId xmlns:a16="http://schemas.microsoft.com/office/drawing/2014/main" id="{6A5B3C88-45C4-1D7D-D01A-F2D87114DFCF}"/>
              </a:ext>
            </a:extLst>
          </p:cNvPr>
          <p:cNvGrpSpPr/>
          <p:nvPr/>
        </p:nvGrpSpPr>
        <p:grpSpPr>
          <a:xfrm>
            <a:off x="13576698" y="19002998"/>
            <a:ext cx="1029712" cy="391713"/>
            <a:chOff x="982748" y="123578"/>
            <a:chExt cx="507723" cy="402803"/>
          </a:xfrm>
        </p:grpSpPr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3E49C111-0408-56F2-A984-B6DF10753320}"/>
                </a:ext>
              </a:extLst>
            </p:cNvPr>
            <p:cNvSpPr/>
            <p:nvPr/>
          </p:nvSpPr>
          <p:spPr>
            <a:xfrm>
              <a:off x="982748" y="13480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5" name="TextBox 654">
              <a:extLst>
                <a:ext uri="{FF2B5EF4-FFF2-40B4-BE49-F238E27FC236}">
                  <a16:creationId xmlns:a16="http://schemas.microsoft.com/office/drawing/2014/main" id="{28798BD2-0C8B-BD6D-35EC-E6434B9ACB9E}"/>
                </a:ext>
              </a:extLst>
            </p:cNvPr>
            <p:cNvSpPr txBox="1"/>
            <p:nvPr/>
          </p:nvSpPr>
          <p:spPr>
            <a:xfrm>
              <a:off x="1038306" y="123578"/>
              <a:ext cx="452165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14</a:t>
              </a:r>
            </a:p>
          </p:txBody>
        </p:sp>
      </p:grpSp>
      <p:grpSp>
        <p:nvGrpSpPr>
          <p:cNvPr id="657" name="Group 656">
            <a:extLst>
              <a:ext uri="{FF2B5EF4-FFF2-40B4-BE49-F238E27FC236}">
                <a16:creationId xmlns:a16="http://schemas.microsoft.com/office/drawing/2014/main" id="{30258945-1558-46A7-77A3-04B4188D8D96}"/>
              </a:ext>
            </a:extLst>
          </p:cNvPr>
          <p:cNvGrpSpPr/>
          <p:nvPr/>
        </p:nvGrpSpPr>
        <p:grpSpPr>
          <a:xfrm>
            <a:off x="13576270" y="18561131"/>
            <a:ext cx="1073223" cy="395156"/>
            <a:chOff x="1466853" y="120038"/>
            <a:chExt cx="529177" cy="406343"/>
          </a:xfrm>
        </p:grpSpPr>
        <p:sp>
          <p:nvSpPr>
            <p:cNvPr id="659" name="Rectangle 658">
              <a:extLst>
                <a:ext uri="{FF2B5EF4-FFF2-40B4-BE49-F238E27FC236}">
                  <a16:creationId xmlns:a16="http://schemas.microsoft.com/office/drawing/2014/main" id="{16CCC742-079A-6919-D4C0-CDB041110B61}"/>
                </a:ext>
              </a:extLst>
            </p:cNvPr>
            <p:cNvSpPr/>
            <p:nvPr/>
          </p:nvSpPr>
          <p:spPr>
            <a:xfrm>
              <a:off x="1466853" y="13480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0" name="TextBox 659">
              <a:extLst>
                <a:ext uri="{FF2B5EF4-FFF2-40B4-BE49-F238E27FC236}">
                  <a16:creationId xmlns:a16="http://schemas.microsoft.com/office/drawing/2014/main" id="{B85F9234-8FEE-9707-2D62-89D39EFE2D69}"/>
                </a:ext>
              </a:extLst>
            </p:cNvPr>
            <p:cNvSpPr txBox="1"/>
            <p:nvPr/>
          </p:nvSpPr>
          <p:spPr>
            <a:xfrm>
              <a:off x="1533610" y="120038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15</a:t>
              </a:r>
            </a:p>
          </p:txBody>
        </p:sp>
      </p:grpSp>
      <p:grpSp>
        <p:nvGrpSpPr>
          <p:cNvPr id="662" name="Group 661">
            <a:extLst>
              <a:ext uri="{FF2B5EF4-FFF2-40B4-BE49-F238E27FC236}">
                <a16:creationId xmlns:a16="http://schemas.microsoft.com/office/drawing/2014/main" id="{2647AF93-0F63-715D-E0D0-EF7BC60D45F5}"/>
              </a:ext>
            </a:extLst>
          </p:cNvPr>
          <p:cNvGrpSpPr/>
          <p:nvPr/>
        </p:nvGrpSpPr>
        <p:grpSpPr>
          <a:xfrm>
            <a:off x="13570054" y="19451170"/>
            <a:ext cx="1076056" cy="380792"/>
            <a:chOff x="1950958" y="134808"/>
            <a:chExt cx="530574" cy="391573"/>
          </a:xfrm>
        </p:grpSpPr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63D6B845-E592-1410-82EA-3403A979B7FF}"/>
                </a:ext>
              </a:extLst>
            </p:cNvPr>
            <p:cNvSpPr/>
            <p:nvPr/>
          </p:nvSpPr>
          <p:spPr>
            <a:xfrm>
              <a:off x="1950958" y="13480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5" name="TextBox 664">
              <a:extLst>
                <a:ext uri="{FF2B5EF4-FFF2-40B4-BE49-F238E27FC236}">
                  <a16:creationId xmlns:a16="http://schemas.microsoft.com/office/drawing/2014/main" id="{570DF667-B9E1-175C-83D2-D46299B81DA7}"/>
                </a:ext>
              </a:extLst>
            </p:cNvPr>
            <p:cNvSpPr txBox="1"/>
            <p:nvPr/>
          </p:nvSpPr>
          <p:spPr>
            <a:xfrm>
              <a:off x="2019112" y="138820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21</a:t>
              </a:r>
            </a:p>
          </p:txBody>
        </p:sp>
      </p:grpSp>
      <p:grpSp>
        <p:nvGrpSpPr>
          <p:cNvPr id="667" name="Group 666">
            <a:extLst>
              <a:ext uri="{FF2B5EF4-FFF2-40B4-BE49-F238E27FC236}">
                <a16:creationId xmlns:a16="http://schemas.microsoft.com/office/drawing/2014/main" id="{3050ADDF-C4A3-BEC5-2F2B-5E013C72C0BD}"/>
              </a:ext>
            </a:extLst>
          </p:cNvPr>
          <p:cNvGrpSpPr/>
          <p:nvPr/>
        </p:nvGrpSpPr>
        <p:grpSpPr>
          <a:xfrm>
            <a:off x="13581026" y="19909906"/>
            <a:ext cx="1047661" cy="386811"/>
            <a:chOff x="2428967" y="128620"/>
            <a:chExt cx="516573" cy="397762"/>
          </a:xfrm>
        </p:grpSpPr>
        <p:sp>
          <p:nvSpPr>
            <p:cNvPr id="669" name="Rectangle 668">
              <a:extLst>
                <a:ext uri="{FF2B5EF4-FFF2-40B4-BE49-F238E27FC236}">
                  <a16:creationId xmlns:a16="http://schemas.microsoft.com/office/drawing/2014/main" id="{05073132-E703-E6F6-FC9F-3173E079782B}"/>
                </a:ext>
              </a:extLst>
            </p:cNvPr>
            <p:cNvSpPr/>
            <p:nvPr/>
          </p:nvSpPr>
          <p:spPr>
            <a:xfrm>
              <a:off x="2428967" y="134809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4A10BFCE-3797-A507-3DFF-D1B378DA9FB3}"/>
                </a:ext>
              </a:extLst>
            </p:cNvPr>
            <p:cNvSpPr txBox="1"/>
            <p:nvPr/>
          </p:nvSpPr>
          <p:spPr>
            <a:xfrm>
              <a:off x="2483120" y="128620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</a:t>
              </a:r>
            </a:p>
          </p:txBody>
        </p:sp>
      </p:grp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6E3C98C0-EEFB-5B48-5E2D-866EA7D07F46}"/>
              </a:ext>
            </a:extLst>
          </p:cNvPr>
          <p:cNvGrpSpPr/>
          <p:nvPr/>
        </p:nvGrpSpPr>
        <p:grpSpPr>
          <a:xfrm>
            <a:off x="13590771" y="20349365"/>
            <a:ext cx="1034139" cy="392714"/>
            <a:chOff x="2913072" y="122550"/>
            <a:chExt cx="509906" cy="403831"/>
          </a:xfrm>
        </p:grpSpPr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40625522-6B49-C5C2-75DE-B122BB588DAA}"/>
                </a:ext>
              </a:extLst>
            </p:cNvPr>
            <p:cNvSpPr/>
            <p:nvPr/>
          </p:nvSpPr>
          <p:spPr>
            <a:xfrm rot="5400000">
              <a:off x="2913072" y="13480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33D13C29-86FD-6212-F81D-ED0E64093B39}"/>
                </a:ext>
              </a:extLst>
            </p:cNvPr>
            <p:cNvSpPr txBox="1"/>
            <p:nvPr/>
          </p:nvSpPr>
          <p:spPr>
            <a:xfrm>
              <a:off x="2960558" y="122550"/>
              <a:ext cx="462420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</a:t>
              </a:r>
            </a:p>
          </p:txBody>
        </p:sp>
      </p:grpSp>
      <p:grpSp>
        <p:nvGrpSpPr>
          <p:cNvPr id="677" name="Group 676">
            <a:extLst>
              <a:ext uri="{FF2B5EF4-FFF2-40B4-BE49-F238E27FC236}">
                <a16:creationId xmlns:a16="http://schemas.microsoft.com/office/drawing/2014/main" id="{C833905C-88A9-B8A2-D741-401171709D18}"/>
              </a:ext>
            </a:extLst>
          </p:cNvPr>
          <p:cNvGrpSpPr/>
          <p:nvPr/>
        </p:nvGrpSpPr>
        <p:grpSpPr>
          <a:xfrm>
            <a:off x="13592319" y="20812524"/>
            <a:ext cx="1047535" cy="399819"/>
            <a:chOff x="3319299" y="599348"/>
            <a:chExt cx="516511" cy="41113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692CC21D-4CEB-240C-84F3-9FE3B76AA234}"/>
                </a:ext>
              </a:extLst>
            </p:cNvPr>
            <p:cNvSpPr/>
            <p:nvPr/>
          </p:nvSpPr>
          <p:spPr>
            <a:xfrm rot="5400000">
              <a:off x="3319299" y="618913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3F20AF26-CA00-1337-B7B4-B31192540DDC}"/>
                </a:ext>
              </a:extLst>
            </p:cNvPr>
            <p:cNvSpPr txBox="1"/>
            <p:nvPr/>
          </p:nvSpPr>
          <p:spPr>
            <a:xfrm>
              <a:off x="3373390" y="599348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25</a:t>
              </a:r>
            </a:p>
          </p:txBody>
        </p:sp>
      </p:grpSp>
      <p:grpSp>
        <p:nvGrpSpPr>
          <p:cNvPr id="682" name="Group 681">
            <a:extLst>
              <a:ext uri="{FF2B5EF4-FFF2-40B4-BE49-F238E27FC236}">
                <a16:creationId xmlns:a16="http://schemas.microsoft.com/office/drawing/2014/main" id="{63CAF966-79F4-F5AC-1153-3A2B720BACD7}"/>
              </a:ext>
            </a:extLst>
          </p:cNvPr>
          <p:cNvGrpSpPr/>
          <p:nvPr/>
        </p:nvGrpSpPr>
        <p:grpSpPr>
          <a:xfrm>
            <a:off x="13592323" y="21286924"/>
            <a:ext cx="1060813" cy="396195"/>
            <a:chOff x="3319301" y="1087182"/>
            <a:chExt cx="523058" cy="407411"/>
          </a:xfrm>
        </p:grpSpPr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FAEFC916-A3DC-EF73-9885-A78F53F6CEA6}"/>
                </a:ext>
              </a:extLst>
            </p:cNvPr>
            <p:cNvSpPr/>
            <p:nvPr/>
          </p:nvSpPr>
          <p:spPr>
            <a:xfrm rot="5400000">
              <a:off x="3319301" y="1103020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1177226B-27A5-0619-1549-F8F2D4BE2298}"/>
                </a:ext>
              </a:extLst>
            </p:cNvPr>
            <p:cNvSpPr txBox="1"/>
            <p:nvPr/>
          </p:nvSpPr>
          <p:spPr>
            <a:xfrm>
              <a:off x="3379939" y="1087182"/>
              <a:ext cx="462420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</a:t>
              </a:r>
            </a:p>
          </p:txBody>
        </p:sp>
      </p:grpSp>
      <p:grpSp>
        <p:nvGrpSpPr>
          <p:cNvPr id="687" name="Group 686">
            <a:extLst>
              <a:ext uri="{FF2B5EF4-FFF2-40B4-BE49-F238E27FC236}">
                <a16:creationId xmlns:a16="http://schemas.microsoft.com/office/drawing/2014/main" id="{E41821C5-C926-18F9-F1EB-B3BB48D7E26A}"/>
              </a:ext>
            </a:extLst>
          </p:cNvPr>
          <p:cNvGrpSpPr/>
          <p:nvPr/>
        </p:nvGrpSpPr>
        <p:grpSpPr>
          <a:xfrm>
            <a:off x="13592325" y="21748922"/>
            <a:ext cx="1061389" cy="404973"/>
            <a:chOff x="3319301" y="1562258"/>
            <a:chExt cx="523342" cy="416438"/>
          </a:xfrm>
        </p:grpSpPr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471FCA5C-4A61-9EF2-CEF2-126970BE7F9B}"/>
                </a:ext>
              </a:extLst>
            </p:cNvPr>
            <p:cNvSpPr/>
            <p:nvPr/>
          </p:nvSpPr>
          <p:spPr>
            <a:xfrm rot="5400000">
              <a:off x="3319301" y="1587123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0" name="TextBox 689">
              <a:extLst>
                <a:ext uri="{FF2B5EF4-FFF2-40B4-BE49-F238E27FC236}">
                  <a16:creationId xmlns:a16="http://schemas.microsoft.com/office/drawing/2014/main" id="{DDD8DB8D-D846-A0C0-7BDF-C246E5362F93}"/>
                </a:ext>
              </a:extLst>
            </p:cNvPr>
            <p:cNvSpPr txBox="1"/>
            <p:nvPr/>
          </p:nvSpPr>
          <p:spPr>
            <a:xfrm>
              <a:off x="3380223" y="1562258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</a:p>
          </p:txBody>
        </p:sp>
      </p:grpSp>
      <p:grpSp>
        <p:nvGrpSpPr>
          <p:cNvPr id="692" name="Group 691">
            <a:extLst>
              <a:ext uri="{FF2B5EF4-FFF2-40B4-BE49-F238E27FC236}">
                <a16:creationId xmlns:a16="http://schemas.microsoft.com/office/drawing/2014/main" id="{4BAB2F9F-F3AA-054F-5FEF-975960519679}"/>
              </a:ext>
            </a:extLst>
          </p:cNvPr>
          <p:cNvGrpSpPr/>
          <p:nvPr/>
        </p:nvGrpSpPr>
        <p:grpSpPr>
          <a:xfrm>
            <a:off x="13592327" y="22232322"/>
            <a:ext cx="1041625" cy="392348"/>
            <a:chOff x="3319301" y="2059345"/>
            <a:chExt cx="513597" cy="403456"/>
          </a:xfrm>
        </p:grpSpPr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0E568766-BB5C-3853-2C56-2C83837C71A3}"/>
                </a:ext>
              </a:extLst>
            </p:cNvPr>
            <p:cNvSpPr/>
            <p:nvPr/>
          </p:nvSpPr>
          <p:spPr>
            <a:xfrm rot="5400000">
              <a:off x="3319301" y="2071228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95" name="TextBox 694">
              <a:extLst>
                <a:ext uri="{FF2B5EF4-FFF2-40B4-BE49-F238E27FC236}">
                  <a16:creationId xmlns:a16="http://schemas.microsoft.com/office/drawing/2014/main" id="{D32FF8F6-2269-4747-B8CE-38F900123BB2}"/>
                </a:ext>
              </a:extLst>
            </p:cNvPr>
            <p:cNvSpPr txBox="1"/>
            <p:nvPr/>
          </p:nvSpPr>
          <p:spPr>
            <a:xfrm>
              <a:off x="3370478" y="2059345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32</a:t>
              </a:r>
            </a:p>
          </p:txBody>
        </p:sp>
      </p:grpSp>
      <p:grpSp>
        <p:nvGrpSpPr>
          <p:cNvPr id="697" name="Group 696">
            <a:extLst>
              <a:ext uri="{FF2B5EF4-FFF2-40B4-BE49-F238E27FC236}">
                <a16:creationId xmlns:a16="http://schemas.microsoft.com/office/drawing/2014/main" id="{A6906891-3228-C28A-6E01-DA74570F84C4}"/>
              </a:ext>
            </a:extLst>
          </p:cNvPr>
          <p:cNvGrpSpPr/>
          <p:nvPr/>
        </p:nvGrpSpPr>
        <p:grpSpPr>
          <a:xfrm>
            <a:off x="13592323" y="22694936"/>
            <a:ext cx="1017164" cy="400517"/>
            <a:chOff x="3319301" y="2535051"/>
            <a:chExt cx="501536" cy="411855"/>
          </a:xfrm>
        </p:grpSpPr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0084213C-9A32-89C4-6281-18F437962047}"/>
                </a:ext>
              </a:extLst>
            </p:cNvPr>
            <p:cNvSpPr/>
            <p:nvPr/>
          </p:nvSpPr>
          <p:spPr>
            <a:xfrm rot="5400000">
              <a:off x="3319301" y="2555333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0" name="TextBox 699">
              <a:extLst>
                <a:ext uri="{FF2B5EF4-FFF2-40B4-BE49-F238E27FC236}">
                  <a16:creationId xmlns:a16="http://schemas.microsoft.com/office/drawing/2014/main" id="{D79E5358-4BB1-9242-3369-D4A53CCE8C15}"/>
                </a:ext>
              </a:extLst>
            </p:cNvPr>
            <p:cNvSpPr txBox="1"/>
            <p:nvPr/>
          </p:nvSpPr>
          <p:spPr>
            <a:xfrm>
              <a:off x="3358417" y="2535051"/>
              <a:ext cx="462420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33</a:t>
              </a:r>
            </a:p>
          </p:txBody>
        </p:sp>
      </p:grpSp>
      <p:grpSp>
        <p:nvGrpSpPr>
          <p:cNvPr id="702" name="Group 701">
            <a:extLst>
              <a:ext uri="{FF2B5EF4-FFF2-40B4-BE49-F238E27FC236}">
                <a16:creationId xmlns:a16="http://schemas.microsoft.com/office/drawing/2014/main" id="{F59C2F1E-C601-22CD-7D40-FA2F8E2FAD0C}"/>
              </a:ext>
            </a:extLst>
          </p:cNvPr>
          <p:cNvGrpSpPr/>
          <p:nvPr/>
        </p:nvGrpSpPr>
        <p:grpSpPr>
          <a:xfrm>
            <a:off x="13596490" y="23155416"/>
            <a:ext cx="1035437" cy="402540"/>
            <a:chOff x="3319298" y="3015064"/>
            <a:chExt cx="510546" cy="413936"/>
          </a:xfrm>
        </p:grpSpPr>
        <p:sp>
          <p:nvSpPr>
            <p:cNvPr id="704" name="Rectangle 703">
              <a:extLst>
                <a:ext uri="{FF2B5EF4-FFF2-40B4-BE49-F238E27FC236}">
                  <a16:creationId xmlns:a16="http://schemas.microsoft.com/office/drawing/2014/main" id="{F5D79861-F626-56AC-203B-4945D5E25489}"/>
                </a:ext>
              </a:extLst>
            </p:cNvPr>
            <p:cNvSpPr/>
            <p:nvPr/>
          </p:nvSpPr>
          <p:spPr>
            <a:xfrm>
              <a:off x="3319298" y="303742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88322A53-9E04-8247-5517-C428107B3659}"/>
                </a:ext>
              </a:extLst>
            </p:cNvPr>
            <p:cNvSpPr txBox="1"/>
            <p:nvPr/>
          </p:nvSpPr>
          <p:spPr>
            <a:xfrm>
              <a:off x="3367424" y="3015064"/>
              <a:ext cx="462420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34</a:t>
              </a:r>
            </a:p>
          </p:txBody>
        </p:sp>
      </p:grpSp>
      <p:grpSp>
        <p:nvGrpSpPr>
          <p:cNvPr id="707" name="Group 706">
            <a:extLst>
              <a:ext uri="{FF2B5EF4-FFF2-40B4-BE49-F238E27FC236}">
                <a16:creationId xmlns:a16="http://schemas.microsoft.com/office/drawing/2014/main" id="{CBD6C2AC-A1D3-6822-DF6C-4A25F5EA595F}"/>
              </a:ext>
            </a:extLst>
          </p:cNvPr>
          <p:cNvGrpSpPr/>
          <p:nvPr/>
        </p:nvGrpSpPr>
        <p:grpSpPr>
          <a:xfrm>
            <a:off x="13618305" y="23654780"/>
            <a:ext cx="794149" cy="380792"/>
            <a:chOff x="4155265" y="1556335"/>
            <a:chExt cx="391573" cy="391573"/>
          </a:xfrm>
        </p:grpSpPr>
        <p:sp>
          <p:nvSpPr>
            <p:cNvPr id="709" name="Rectangle 708">
              <a:extLst>
                <a:ext uri="{FF2B5EF4-FFF2-40B4-BE49-F238E27FC236}">
                  <a16:creationId xmlns:a16="http://schemas.microsoft.com/office/drawing/2014/main" id="{57C49A4F-F759-7D5F-517C-8E0214609417}"/>
                </a:ext>
              </a:extLst>
            </p:cNvPr>
            <p:cNvSpPr/>
            <p:nvPr/>
          </p:nvSpPr>
          <p:spPr>
            <a:xfrm>
              <a:off x="4155265" y="155633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0" name="TextBox 709">
              <a:extLst>
                <a:ext uri="{FF2B5EF4-FFF2-40B4-BE49-F238E27FC236}">
                  <a16:creationId xmlns:a16="http://schemas.microsoft.com/office/drawing/2014/main" id="{AA1A44F9-0344-4410-197C-C318CEDFAF0D}"/>
                </a:ext>
              </a:extLst>
            </p:cNvPr>
            <p:cNvSpPr txBox="1"/>
            <p:nvPr/>
          </p:nvSpPr>
          <p:spPr>
            <a:xfrm>
              <a:off x="4240877" y="1564095"/>
              <a:ext cx="159815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</p:grpSp>
      <p:grpSp>
        <p:nvGrpSpPr>
          <p:cNvPr id="712" name="Group 711">
            <a:extLst>
              <a:ext uri="{FF2B5EF4-FFF2-40B4-BE49-F238E27FC236}">
                <a16:creationId xmlns:a16="http://schemas.microsoft.com/office/drawing/2014/main" id="{CBC4C39C-C69F-921C-1BD4-4DC8DAD4BF89}"/>
              </a:ext>
            </a:extLst>
          </p:cNvPr>
          <p:cNvGrpSpPr/>
          <p:nvPr/>
        </p:nvGrpSpPr>
        <p:grpSpPr>
          <a:xfrm>
            <a:off x="13615743" y="24109126"/>
            <a:ext cx="794149" cy="380792"/>
            <a:chOff x="4654186" y="1576942"/>
            <a:chExt cx="391573" cy="391573"/>
          </a:xfrm>
        </p:grpSpPr>
        <p:sp>
          <p:nvSpPr>
            <p:cNvPr id="714" name="Rectangle 713">
              <a:extLst>
                <a:ext uri="{FF2B5EF4-FFF2-40B4-BE49-F238E27FC236}">
                  <a16:creationId xmlns:a16="http://schemas.microsoft.com/office/drawing/2014/main" id="{2E151F05-C1BD-87FA-909E-15DBFC80CC47}"/>
                </a:ext>
              </a:extLst>
            </p:cNvPr>
            <p:cNvSpPr/>
            <p:nvPr/>
          </p:nvSpPr>
          <p:spPr>
            <a:xfrm>
              <a:off x="4654186" y="157694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5" name="TextBox 714">
              <a:extLst>
                <a:ext uri="{FF2B5EF4-FFF2-40B4-BE49-F238E27FC236}">
                  <a16:creationId xmlns:a16="http://schemas.microsoft.com/office/drawing/2014/main" id="{E92EA2DE-CD12-D061-02E7-4D76CAFC36ED}"/>
                </a:ext>
              </a:extLst>
            </p:cNvPr>
            <p:cNvSpPr txBox="1"/>
            <p:nvPr/>
          </p:nvSpPr>
          <p:spPr>
            <a:xfrm>
              <a:off x="4752338" y="1603053"/>
              <a:ext cx="158789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</p:grpSp>
      <p:grpSp>
        <p:nvGrpSpPr>
          <p:cNvPr id="717" name="Group 716">
            <a:extLst>
              <a:ext uri="{FF2B5EF4-FFF2-40B4-BE49-F238E27FC236}">
                <a16:creationId xmlns:a16="http://schemas.microsoft.com/office/drawing/2014/main" id="{C5DE9BF8-E9D5-4B32-67D0-AEEC9BD54DE2}"/>
              </a:ext>
            </a:extLst>
          </p:cNvPr>
          <p:cNvGrpSpPr/>
          <p:nvPr/>
        </p:nvGrpSpPr>
        <p:grpSpPr>
          <a:xfrm>
            <a:off x="13538787" y="24500504"/>
            <a:ext cx="926815" cy="443068"/>
            <a:chOff x="5084712" y="1512904"/>
            <a:chExt cx="456987" cy="455612"/>
          </a:xfrm>
        </p:grpSpPr>
        <p:sp>
          <p:nvSpPr>
            <p:cNvPr id="719" name="Rectangle 718">
              <a:extLst>
                <a:ext uri="{FF2B5EF4-FFF2-40B4-BE49-F238E27FC236}">
                  <a16:creationId xmlns:a16="http://schemas.microsoft.com/office/drawing/2014/main" id="{524AF158-3472-9659-12E4-8D6F1AB5DE11}"/>
                </a:ext>
              </a:extLst>
            </p:cNvPr>
            <p:cNvSpPr/>
            <p:nvPr/>
          </p:nvSpPr>
          <p:spPr>
            <a:xfrm>
              <a:off x="5132195" y="1576943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0" name="TextBox 719">
              <a:extLst>
                <a:ext uri="{FF2B5EF4-FFF2-40B4-BE49-F238E27FC236}">
                  <a16:creationId xmlns:a16="http://schemas.microsoft.com/office/drawing/2014/main" id="{DC3FF0DC-C420-59E6-1101-F614AB8DF61F}"/>
                </a:ext>
              </a:extLst>
            </p:cNvPr>
            <p:cNvSpPr txBox="1"/>
            <p:nvPr/>
          </p:nvSpPr>
          <p:spPr>
            <a:xfrm>
              <a:off x="5084712" y="1512904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</a:t>
              </a:r>
            </a:p>
          </p:txBody>
        </p:sp>
      </p:grpSp>
      <p:grpSp>
        <p:nvGrpSpPr>
          <p:cNvPr id="722" name="Group 721">
            <a:extLst>
              <a:ext uri="{FF2B5EF4-FFF2-40B4-BE49-F238E27FC236}">
                <a16:creationId xmlns:a16="http://schemas.microsoft.com/office/drawing/2014/main" id="{FC4DF097-628A-4BAC-E885-C836E9E066B3}"/>
              </a:ext>
            </a:extLst>
          </p:cNvPr>
          <p:cNvGrpSpPr/>
          <p:nvPr/>
        </p:nvGrpSpPr>
        <p:grpSpPr>
          <a:xfrm>
            <a:off x="13546835" y="24975174"/>
            <a:ext cx="926815" cy="407048"/>
            <a:chOff x="5576992" y="1549943"/>
            <a:chExt cx="456987" cy="418572"/>
          </a:xfrm>
        </p:grpSpPr>
        <p:sp>
          <p:nvSpPr>
            <p:cNvPr id="724" name="Rectangle 723">
              <a:extLst>
                <a:ext uri="{FF2B5EF4-FFF2-40B4-BE49-F238E27FC236}">
                  <a16:creationId xmlns:a16="http://schemas.microsoft.com/office/drawing/2014/main" id="{303E8993-3AD2-CF7B-8EFA-3D48984FBE61}"/>
                </a:ext>
              </a:extLst>
            </p:cNvPr>
            <p:cNvSpPr/>
            <p:nvPr/>
          </p:nvSpPr>
          <p:spPr>
            <a:xfrm rot="5400000">
              <a:off x="5616300" y="157694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25" name="TextBox 724">
              <a:extLst>
                <a:ext uri="{FF2B5EF4-FFF2-40B4-BE49-F238E27FC236}">
                  <a16:creationId xmlns:a16="http://schemas.microsoft.com/office/drawing/2014/main" id="{2BC3E8B8-B04E-1ACB-23D3-C62F8B35F962}"/>
                </a:ext>
              </a:extLst>
            </p:cNvPr>
            <p:cNvSpPr txBox="1"/>
            <p:nvPr/>
          </p:nvSpPr>
          <p:spPr>
            <a:xfrm>
              <a:off x="5576992" y="1549943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</a:p>
          </p:txBody>
        </p:sp>
      </p:grpSp>
      <p:grpSp>
        <p:nvGrpSpPr>
          <p:cNvPr id="727" name="Group 726">
            <a:extLst>
              <a:ext uri="{FF2B5EF4-FFF2-40B4-BE49-F238E27FC236}">
                <a16:creationId xmlns:a16="http://schemas.microsoft.com/office/drawing/2014/main" id="{5C96370D-7F13-44AB-C647-B11719222344}"/>
              </a:ext>
            </a:extLst>
          </p:cNvPr>
          <p:cNvGrpSpPr/>
          <p:nvPr/>
        </p:nvGrpSpPr>
        <p:grpSpPr>
          <a:xfrm>
            <a:off x="13538785" y="25403463"/>
            <a:ext cx="926815" cy="429901"/>
            <a:chOff x="5974157" y="2010548"/>
            <a:chExt cx="456987" cy="442072"/>
          </a:xfrm>
        </p:grpSpPr>
        <p:sp>
          <p:nvSpPr>
            <p:cNvPr id="729" name="Rectangle 728">
              <a:extLst>
                <a:ext uri="{FF2B5EF4-FFF2-40B4-BE49-F238E27FC236}">
                  <a16:creationId xmlns:a16="http://schemas.microsoft.com/office/drawing/2014/main" id="{73CE7CBC-E618-19F3-E6F0-D5B4FC2ED159}"/>
                </a:ext>
              </a:extLst>
            </p:cNvPr>
            <p:cNvSpPr/>
            <p:nvPr/>
          </p:nvSpPr>
          <p:spPr>
            <a:xfrm rot="5400000">
              <a:off x="6022527" y="206104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0" name="TextBox 729">
              <a:extLst>
                <a:ext uri="{FF2B5EF4-FFF2-40B4-BE49-F238E27FC236}">
                  <a16:creationId xmlns:a16="http://schemas.microsoft.com/office/drawing/2014/main" id="{CA5E97EE-69A7-CC93-4898-9967D2A94C9B}"/>
                </a:ext>
              </a:extLst>
            </p:cNvPr>
            <p:cNvSpPr txBox="1"/>
            <p:nvPr/>
          </p:nvSpPr>
          <p:spPr>
            <a:xfrm>
              <a:off x="5974157" y="2010548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27</a:t>
              </a:r>
            </a:p>
          </p:txBody>
        </p:sp>
      </p:grpSp>
      <p:grpSp>
        <p:nvGrpSpPr>
          <p:cNvPr id="732" name="Group 731">
            <a:extLst>
              <a:ext uri="{FF2B5EF4-FFF2-40B4-BE49-F238E27FC236}">
                <a16:creationId xmlns:a16="http://schemas.microsoft.com/office/drawing/2014/main" id="{6F887F31-3623-6BBE-E71C-05DE3B1E1A0B}"/>
              </a:ext>
            </a:extLst>
          </p:cNvPr>
          <p:cNvGrpSpPr/>
          <p:nvPr/>
        </p:nvGrpSpPr>
        <p:grpSpPr>
          <a:xfrm>
            <a:off x="13555922" y="25860923"/>
            <a:ext cx="926815" cy="443219"/>
            <a:chOff x="5982607" y="2480958"/>
            <a:chExt cx="456987" cy="455767"/>
          </a:xfrm>
        </p:grpSpPr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FEB01312-6401-5E7E-8EA4-22DF9E2EE442}"/>
                </a:ext>
              </a:extLst>
            </p:cNvPr>
            <p:cNvSpPr/>
            <p:nvPr/>
          </p:nvSpPr>
          <p:spPr>
            <a:xfrm rot="5400000">
              <a:off x="6022529" y="2545152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5" name="TextBox 734">
              <a:extLst>
                <a:ext uri="{FF2B5EF4-FFF2-40B4-BE49-F238E27FC236}">
                  <a16:creationId xmlns:a16="http://schemas.microsoft.com/office/drawing/2014/main" id="{DBA63EAB-9138-29BA-3698-ACF69C755D8A}"/>
                </a:ext>
              </a:extLst>
            </p:cNvPr>
            <p:cNvSpPr txBox="1"/>
            <p:nvPr/>
          </p:nvSpPr>
          <p:spPr>
            <a:xfrm>
              <a:off x="5982607" y="2480958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35</a:t>
              </a:r>
            </a:p>
          </p:txBody>
        </p:sp>
      </p:grpSp>
      <p:grpSp>
        <p:nvGrpSpPr>
          <p:cNvPr id="737" name="Group 736">
            <a:extLst>
              <a:ext uri="{FF2B5EF4-FFF2-40B4-BE49-F238E27FC236}">
                <a16:creationId xmlns:a16="http://schemas.microsoft.com/office/drawing/2014/main" id="{DCBC8423-4992-E949-F680-324898D8546A}"/>
              </a:ext>
            </a:extLst>
          </p:cNvPr>
          <p:cNvGrpSpPr/>
          <p:nvPr/>
        </p:nvGrpSpPr>
        <p:grpSpPr>
          <a:xfrm>
            <a:off x="13584730" y="26382126"/>
            <a:ext cx="926815" cy="392792"/>
            <a:chOff x="5996811" y="3016918"/>
            <a:chExt cx="456987" cy="403912"/>
          </a:xfrm>
        </p:grpSpPr>
        <p:sp>
          <p:nvSpPr>
            <p:cNvPr id="739" name="Rectangle 738">
              <a:extLst>
                <a:ext uri="{FF2B5EF4-FFF2-40B4-BE49-F238E27FC236}">
                  <a16:creationId xmlns:a16="http://schemas.microsoft.com/office/drawing/2014/main" id="{7631864A-04B2-48A0-1E4D-72DD42902B1D}"/>
                </a:ext>
              </a:extLst>
            </p:cNvPr>
            <p:cNvSpPr/>
            <p:nvPr/>
          </p:nvSpPr>
          <p:spPr>
            <a:xfrm rot="5400000">
              <a:off x="6022529" y="3029257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1976BA8D-014D-87EF-4D03-8B1C01388708}"/>
                </a:ext>
              </a:extLst>
            </p:cNvPr>
            <p:cNvSpPr txBox="1"/>
            <p:nvPr/>
          </p:nvSpPr>
          <p:spPr>
            <a:xfrm>
              <a:off x="5996811" y="3016918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36</a:t>
              </a:r>
            </a:p>
          </p:txBody>
        </p:sp>
      </p:grpSp>
      <p:grpSp>
        <p:nvGrpSpPr>
          <p:cNvPr id="742" name="Group 741">
            <a:extLst>
              <a:ext uri="{FF2B5EF4-FFF2-40B4-BE49-F238E27FC236}">
                <a16:creationId xmlns:a16="http://schemas.microsoft.com/office/drawing/2014/main" id="{D9B006F7-0D7E-B979-B32D-20C679DCA52D}"/>
              </a:ext>
            </a:extLst>
          </p:cNvPr>
          <p:cNvGrpSpPr/>
          <p:nvPr/>
        </p:nvGrpSpPr>
        <p:grpSpPr>
          <a:xfrm>
            <a:off x="13584730" y="26781602"/>
            <a:ext cx="926815" cy="427159"/>
            <a:chOff x="6487216" y="1075545"/>
            <a:chExt cx="456987" cy="439252"/>
          </a:xfrm>
        </p:grpSpPr>
        <p:sp>
          <p:nvSpPr>
            <p:cNvPr id="744" name="Rectangle 743">
              <a:extLst>
                <a:ext uri="{FF2B5EF4-FFF2-40B4-BE49-F238E27FC236}">
                  <a16:creationId xmlns:a16="http://schemas.microsoft.com/office/drawing/2014/main" id="{4FACF882-ED19-5BA3-783F-D08EEDAD16FB}"/>
                </a:ext>
              </a:extLst>
            </p:cNvPr>
            <p:cNvSpPr/>
            <p:nvPr/>
          </p:nvSpPr>
          <p:spPr>
            <a:xfrm rot="5400000">
              <a:off x="6516712" y="1123224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4B334CD1-6B34-D93E-C9D4-DD5D6E2C0D34}"/>
                </a:ext>
              </a:extLst>
            </p:cNvPr>
            <p:cNvSpPr txBox="1"/>
            <p:nvPr/>
          </p:nvSpPr>
          <p:spPr>
            <a:xfrm>
              <a:off x="6487216" y="1075545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40</a:t>
              </a:r>
            </a:p>
          </p:txBody>
        </p:sp>
      </p:grpSp>
      <p:grpSp>
        <p:nvGrpSpPr>
          <p:cNvPr id="747" name="Group 746">
            <a:extLst>
              <a:ext uri="{FF2B5EF4-FFF2-40B4-BE49-F238E27FC236}">
                <a16:creationId xmlns:a16="http://schemas.microsoft.com/office/drawing/2014/main" id="{7CA5B52A-5B06-E169-364C-54E22EE9E420}"/>
              </a:ext>
            </a:extLst>
          </p:cNvPr>
          <p:cNvGrpSpPr/>
          <p:nvPr/>
        </p:nvGrpSpPr>
        <p:grpSpPr>
          <a:xfrm>
            <a:off x="13601372" y="27238384"/>
            <a:ext cx="926815" cy="400455"/>
            <a:chOff x="6966642" y="1103007"/>
            <a:chExt cx="456987" cy="411791"/>
          </a:xfrm>
        </p:grpSpPr>
        <p:sp>
          <p:nvSpPr>
            <p:cNvPr id="749" name="Rectangle 748">
              <a:extLst>
                <a:ext uri="{FF2B5EF4-FFF2-40B4-BE49-F238E27FC236}">
                  <a16:creationId xmlns:a16="http://schemas.microsoft.com/office/drawing/2014/main" id="{ACF8166E-B7D5-85F9-3D79-EF4881380420}"/>
                </a:ext>
              </a:extLst>
            </p:cNvPr>
            <p:cNvSpPr/>
            <p:nvPr/>
          </p:nvSpPr>
          <p:spPr>
            <a:xfrm>
              <a:off x="6996731" y="112322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BB780A81-0623-12AB-7AE2-0E6299907988}"/>
                </a:ext>
              </a:extLst>
            </p:cNvPr>
            <p:cNvSpPr txBox="1"/>
            <p:nvPr/>
          </p:nvSpPr>
          <p:spPr>
            <a:xfrm>
              <a:off x="6966642" y="1103007"/>
              <a:ext cx="456987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</a:p>
          </p:txBody>
        </p:sp>
      </p:grpSp>
      <p:grpSp>
        <p:nvGrpSpPr>
          <p:cNvPr id="752" name="Group 751">
            <a:extLst>
              <a:ext uri="{FF2B5EF4-FFF2-40B4-BE49-F238E27FC236}">
                <a16:creationId xmlns:a16="http://schemas.microsoft.com/office/drawing/2014/main" id="{EFE26F7C-84BA-D7B2-7439-5FA74F497BEE}"/>
              </a:ext>
            </a:extLst>
          </p:cNvPr>
          <p:cNvGrpSpPr/>
          <p:nvPr/>
        </p:nvGrpSpPr>
        <p:grpSpPr>
          <a:xfrm>
            <a:off x="13594783" y="27657351"/>
            <a:ext cx="926815" cy="417656"/>
            <a:chOff x="7453086" y="1085319"/>
            <a:chExt cx="456987" cy="429479"/>
          </a:xfrm>
        </p:grpSpPr>
        <p:sp>
          <p:nvSpPr>
            <p:cNvPr id="754" name="Rectangle 753">
              <a:extLst>
                <a:ext uri="{FF2B5EF4-FFF2-40B4-BE49-F238E27FC236}">
                  <a16:creationId xmlns:a16="http://schemas.microsoft.com/office/drawing/2014/main" id="{D37BEB76-3AFA-FE3D-A1A6-C331A210937B}"/>
                </a:ext>
              </a:extLst>
            </p:cNvPr>
            <p:cNvSpPr/>
            <p:nvPr/>
          </p:nvSpPr>
          <p:spPr>
            <a:xfrm>
              <a:off x="7480836" y="112322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07F97D9B-5426-F9C5-FC68-5AC38670D993}"/>
                </a:ext>
              </a:extLst>
            </p:cNvPr>
            <p:cNvSpPr txBox="1"/>
            <p:nvPr/>
          </p:nvSpPr>
          <p:spPr>
            <a:xfrm>
              <a:off x="7453086" y="1085319"/>
              <a:ext cx="456987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43</a:t>
              </a:r>
            </a:p>
          </p:txBody>
        </p:sp>
      </p:grpSp>
      <p:grpSp>
        <p:nvGrpSpPr>
          <p:cNvPr id="757" name="Group 756">
            <a:extLst>
              <a:ext uri="{FF2B5EF4-FFF2-40B4-BE49-F238E27FC236}">
                <a16:creationId xmlns:a16="http://schemas.microsoft.com/office/drawing/2014/main" id="{2037FB5D-EB35-D8F7-61FC-41310CAB344D}"/>
              </a:ext>
            </a:extLst>
          </p:cNvPr>
          <p:cNvGrpSpPr/>
          <p:nvPr/>
        </p:nvGrpSpPr>
        <p:grpSpPr>
          <a:xfrm>
            <a:off x="13578217" y="28108000"/>
            <a:ext cx="926815" cy="398455"/>
            <a:chOff x="7925976" y="1105063"/>
            <a:chExt cx="456987" cy="409736"/>
          </a:xfrm>
        </p:grpSpPr>
        <p:sp>
          <p:nvSpPr>
            <p:cNvPr id="759" name="Rectangle 758">
              <a:extLst>
                <a:ext uri="{FF2B5EF4-FFF2-40B4-BE49-F238E27FC236}">
                  <a16:creationId xmlns:a16="http://schemas.microsoft.com/office/drawing/2014/main" id="{22CC40E3-6102-1805-DD1C-C697A598B92A}"/>
                </a:ext>
              </a:extLst>
            </p:cNvPr>
            <p:cNvSpPr/>
            <p:nvPr/>
          </p:nvSpPr>
          <p:spPr>
            <a:xfrm>
              <a:off x="7958845" y="1123226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9D45CED3-8B9C-DBEB-3093-DED484FB54D3}"/>
                </a:ext>
              </a:extLst>
            </p:cNvPr>
            <p:cNvSpPr txBox="1"/>
            <p:nvPr/>
          </p:nvSpPr>
          <p:spPr>
            <a:xfrm>
              <a:off x="7925976" y="1105063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</a:p>
          </p:txBody>
        </p:sp>
      </p:grpSp>
      <p:grpSp>
        <p:nvGrpSpPr>
          <p:cNvPr id="762" name="Group 761">
            <a:extLst>
              <a:ext uri="{FF2B5EF4-FFF2-40B4-BE49-F238E27FC236}">
                <a16:creationId xmlns:a16="http://schemas.microsoft.com/office/drawing/2014/main" id="{00E0D010-BD80-CADD-F0BE-B800AF53905A}"/>
              </a:ext>
            </a:extLst>
          </p:cNvPr>
          <p:cNvGrpSpPr/>
          <p:nvPr/>
        </p:nvGrpSpPr>
        <p:grpSpPr>
          <a:xfrm>
            <a:off x="13591775" y="28572785"/>
            <a:ext cx="926815" cy="382734"/>
            <a:chOff x="8410243" y="1121229"/>
            <a:chExt cx="456987" cy="393569"/>
          </a:xfrm>
        </p:grpSpPr>
        <p:sp>
          <p:nvSpPr>
            <p:cNvPr id="764" name="Rectangle 763">
              <a:extLst>
                <a:ext uri="{FF2B5EF4-FFF2-40B4-BE49-F238E27FC236}">
                  <a16:creationId xmlns:a16="http://schemas.microsoft.com/office/drawing/2014/main" id="{F790F2AE-C3FA-6211-3560-71DDC271DDA3}"/>
                </a:ext>
              </a:extLst>
            </p:cNvPr>
            <p:cNvSpPr/>
            <p:nvPr/>
          </p:nvSpPr>
          <p:spPr>
            <a:xfrm rot="5400000">
              <a:off x="8442950" y="112322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D703CA0C-8870-F382-E1C0-D2012F3E9A0D}"/>
                </a:ext>
              </a:extLst>
            </p:cNvPr>
            <p:cNvSpPr txBox="1"/>
            <p:nvPr/>
          </p:nvSpPr>
          <p:spPr>
            <a:xfrm>
              <a:off x="8410243" y="1121229"/>
              <a:ext cx="456987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45</a:t>
              </a:r>
            </a:p>
          </p:txBody>
        </p:sp>
      </p:grpSp>
      <p:grpSp>
        <p:nvGrpSpPr>
          <p:cNvPr id="767" name="Group 766">
            <a:extLst>
              <a:ext uri="{FF2B5EF4-FFF2-40B4-BE49-F238E27FC236}">
                <a16:creationId xmlns:a16="http://schemas.microsoft.com/office/drawing/2014/main" id="{45D38932-6578-3D0D-CD35-35AD8FDA5AA2}"/>
              </a:ext>
            </a:extLst>
          </p:cNvPr>
          <p:cNvGrpSpPr/>
          <p:nvPr/>
        </p:nvGrpSpPr>
        <p:grpSpPr>
          <a:xfrm>
            <a:off x="13601372" y="29006261"/>
            <a:ext cx="926815" cy="385410"/>
            <a:chOff x="8818688" y="1602581"/>
            <a:chExt cx="456987" cy="396322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91EF36E4-F80A-E40B-FF3C-B2FD1E3D7A45}"/>
                </a:ext>
              </a:extLst>
            </p:cNvPr>
            <p:cNvSpPr/>
            <p:nvPr/>
          </p:nvSpPr>
          <p:spPr>
            <a:xfrm rot="5400000">
              <a:off x="8849177" y="1607330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0" name="TextBox 769">
              <a:extLst>
                <a:ext uri="{FF2B5EF4-FFF2-40B4-BE49-F238E27FC236}">
                  <a16:creationId xmlns:a16="http://schemas.microsoft.com/office/drawing/2014/main" id="{B844CC6F-26E7-BFA5-130D-B09E8FF20F1C}"/>
                </a:ext>
              </a:extLst>
            </p:cNvPr>
            <p:cNvSpPr txBox="1"/>
            <p:nvPr/>
          </p:nvSpPr>
          <p:spPr>
            <a:xfrm>
              <a:off x="8818688" y="1602581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47</a:t>
              </a:r>
            </a:p>
          </p:txBody>
        </p:sp>
      </p:grpSp>
      <p:grpSp>
        <p:nvGrpSpPr>
          <p:cNvPr id="772" name="Group 771">
            <a:extLst>
              <a:ext uri="{FF2B5EF4-FFF2-40B4-BE49-F238E27FC236}">
                <a16:creationId xmlns:a16="http://schemas.microsoft.com/office/drawing/2014/main" id="{5F146D2D-5406-2A49-76F1-E3616FE141CF}"/>
              </a:ext>
            </a:extLst>
          </p:cNvPr>
          <p:cNvGrpSpPr/>
          <p:nvPr/>
        </p:nvGrpSpPr>
        <p:grpSpPr>
          <a:xfrm>
            <a:off x="13615743" y="29481655"/>
            <a:ext cx="926815" cy="380792"/>
            <a:chOff x="8825775" y="2091435"/>
            <a:chExt cx="456987" cy="391573"/>
          </a:xfrm>
        </p:grpSpPr>
        <p:sp>
          <p:nvSpPr>
            <p:cNvPr id="774" name="Rectangle 773">
              <a:extLst>
                <a:ext uri="{FF2B5EF4-FFF2-40B4-BE49-F238E27FC236}">
                  <a16:creationId xmlns:a16="http://schemas.microsoft.com/office/drawing/2014/main" id="{BE7E338C-7E3B-71EF-A0AF-BFA6C3E0305D}"/>
                </a:ext>
              </a:extLst>
            </p:cNvPr>
            <p:cNvSpPr/>
            <p:nvPr/>
          </p:nvSpPr>
          <p:spPr>
            <a:xfrm rot="5400000">
              <a:off x="8849179" y="209143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5" name="TextBox 774">
              <a:extLst>
                <a:ext uri="{FF2B5EF4-FFF2-40B4-BE49-F238E27FC236}">
                  <a16:creationId xmlns:a16="http://schemas.microsoft.com/office/drawing/2014/main" id="{82E2EE8D-871F-DEE1-EE62-46A40955C788}"/>
                </a:ext>
              </a:extLst>
            </p:cNvPr>
            <p:cNvSpPr txBox="1"/>
            <p:nvPr/>
          </p:nvSpPr>
          <p:spPr>
            <a:xfrm>
              <a:off x="8825775" y="2095666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51</a:t>
              </a:r>
            </a:p>
          </p:txBody>
        </p:sp>
      </p:grpSp>
      <p:grpSp>
        <p:nvGrpSpPr>
          <p:cNvPr id="777" name="Group 776">
            <a:extLst>
              <a:ext uri="{FF2B5EF4-FFF2-40B4-BE49-F238E27FC236}">
                <a16:creationId xmlns:a16="http://schemas.microsoft.com/office/drawing/2014/main" id="{74133902-2FC7-1DE6-CBF2-7A3D01C58C18}"/>
              </a:ext>
            </a:extLst>
          </p:cNvPr>
          <p:cNvGrpSpPr/>
          <p:nvPr/>
        </p:nvGrpSpPr>
        <p:grpSpPr>
          <a:xfrm>
            <a:off x="13634716" y="29942445"/>
            <a:ext cx="926815" cy="390777"/>
            <a:chOff x="8835129" y="2565273"/>
            <a:chExt cx="456987" cy="401840"/>
          </a:xfrm>
        </p:grpSpPr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69FB868E-15FF-B678-F5C6-FC7788F22B75}"/>
                </a:ext>
              </a:extLst>
            </p:cNvPr>
            <p:cNvSpPr/>
            <p:nvPr/>
          </p:nvSpPr>
          <p:spPr>
            <a:xfrm rot="5400000">
              <a:off x="8849179" y="2575540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0664D2A0-AD00-AE62-C227-B6119194C048}"/>
                </a:ext>
              </a:extLst>
            </p:cNvPr>
            <p:cNvSpPr txBox="1"/>
            <p:nvPr/>
          </p:nvSpPr>
          <p:spPr>
            <a:xfrm>
              <a:off x="8835129" y="2565273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52</a:t>
              </a:r>
            </a:p>
          </p:txBody>
        </p:sp>
      </p:grpSp>
      <p:grpSp>
        <p:nvGrpSpPr>
          <p:cNvPr id="782" name="Group 781">
            <a:extLst>
              <a:ext uri="{FF2B5EF4-FFF2-40B4-BE49-F238E27FC236}">
                <a16:creationId xmlns:a16="http://schemas.microsoft.com/office/drawing/2014/main" id="{5756297B-2F07-9768-434E-41FF929C4DFC}"/>
              </a:ext>
            </a:extLst>
          </p:cNvPr>
          <p:cNvGrpSpPr/>
          <p:nvPr/>
        </p:nvGrpSpPr>
        <p:grpSpPr>
          <a:xfrm>
            <a:off x="13634716" y="30403761"/>
            <a:ext cx="926815" cy="400244"/>
            <a:chOff x="8835129" y="3039644"/>
            <a:chExt cx="456987" cy="411574"/>
          </a:xfrm>
        </p:grpSpPr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8BFA60F5-4CA1-97B9-5FD9-1D944CC9F183}"/>
                </a:ext>
              </a:extLst>
            </p:cNvPr>
            <p:cNvSpPr/>
            <p:nvPr/>
          </p:nvSpPr>
          <p:spPr>
            <a:xfrm rot="5400000">
              <a:off x="8849181" y="3059645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6CF12FD0-C1CE-8839-5810-EAE82761CF9F}"/>
                </a:ext>
              </a:extLst>
            </p:cNvPr>
            <p:cNvSpPr txBox="1"/>
            <p:nvPr/>
          </p:nvSpPr>
          <p:spPr>
            <a:xfrm>
              <a:off x="8835129" y="3039644"/>
              <a:ext cx="456987" cy="331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53</a:t>
              </a:r>
            </a:p>
          </p:txBody>
        </p:sp>
      </p:grpSp>
      <p:grpSp>
        <p:nvGrpSpPr>
          <p:cNvPr id="787" name="Group 786">
            <a:extLst>
              <a:ext uri="{FF2B5EF4-FFF2-40B4-BE49-F238E27FC236}">
                <a16:creationId xmlns:a16="http://schemas.microsoft.com/office/drawing/2014/main" id="{BC7069CF-C6F3-D15E-8404-A5819DCFEF07}"/>
              </a:ext>
            </a:extLst>
          </p:cNvPr>
          <p:cNvGrpSpPr/>
          <p:nvPr/>
        </p:nvGrpSpPr>
        <p:grpSpPr>
          <a:xfrm>
            <a:off x="13611281" y="30874265"/>
            <a:ext cx="926815" cy="380792"/>
            <a:chOff x="9577475" y="1497800"/>
            <a:chExt cx="456987" cy="391573"/>
          </a:xfrm>
        </p:grpSpPr>
        <p:sp>
          <p:nvSpPr>
            <p:cNvPr id="789" name="Rectangle 788">
              <a:extLst>
                <a:ext uri="{FF2B5EF4-FFF2-40B4-BE49-F238E27FC236}">
                  <a16:creationId xmlns:a16="http://schemas.microsoft.com/office/drawing/2014/main" id="{342E2156-FB6B-8741-C08C-FD25AF17633B}"/>
                </a:ext>
              </a:extLst>
            </p:cNvPr>
            <p:cNvSpPr/>
            <p:nvPr/>
          </p:nvSpPr>
          <p:spPr>
            <a:xfrm>
              <a:off x="9606183" y="1497800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0C3ACEC0-F366-E3D8-D28F-D717568C6DB5}"/>
                </a:ext>
              </a:extLst>
            </p:cNvPr>
            <p:cNvSpPr txBox="1"/>
            <p:nvPr/>
          </p:nvSpPr>
          <p:spPr>
            <a:xfrm>
              <a:off x="9577475" y="1509954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</p:grpSp>
      <p:grpSp>
        <p:nvGrpSpPr>
          <p:cNvPr id="792" name="Group 791">
            <a:extLst>
              <a:ext uri="{FF2B5EF4-FFF2-40B4-BE49-F238E27FC236}">
                <a16:creationId xmlns:a16="http://schemas.microsoft.com/office/drawing/2014/main" id="{F2AB2A1C-30AF-C87C-D68D-43D0827F7438}"/>
              </a:ext>
            </a:extLst>
          </p:cNvPr>
          <p:cNvGrpSpPr/>
          <p:nvPr/>
        </p:nvGrpSpPr>
        <p:grpSpPr>
          <a:xfrm>
            <a:off x="13612581" y="31312554"/>
            <a:ext cx="926815" cy="380792"/>
            <a:chOff x="10063108" y="1497800"/>
            <a:chExt cx="456987" cy="391573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A12CAD7B-61E8-E3AD-4E86-145AE3508AF1}"/>
                </a:ext>
              </a:extLst>
            </p:cNvPr>
            <p:cNvSpPr/>
            <p:nvPr/>
          </p:nvSpPr>
          <p:spPr>
            <a:xfrm>
              <a:off x="10090288" y="1497800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7F960D9F-AC80-3F8C-0B70-7017F03FD886}"/>
                </a:ext>
              </a:extLst>
            </p:cNvPr>
            <p:cNvSpPr txBox="1"/>
            <p:nvPr/>
          </p:nvSpPr>
          <p:spPr>
            <a:xfrm>
              <a:off x="10063108" y="1500107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16</a:t>
              </a:r>
            </a:p>
          </p:txBody>
        </p:sp>
      </p:grpSp>
      <p:grpSp>
        <p:nvGrpSpPr>
          <p:cNvPr id="797" name="Group 796">
            <a:extLst>
              <a:ext uri="{FF2B5EF4-FFF2-40B4-BE49-F238E27FC236}">
                <a16:creationId xmlns:a16="http://schemas.microsoft.com/office/drawing/2014/main" id="{AAE21142-A156-0B2C-F282-6B77B4CAD1DB}"/>
              </a:ext>
            </a:extLst>
          </p:cNvPr>
          <p:cNvGrpSpPr/>
          <p:nvPr/>
        </p:nvGrpSpPr>
        <p:grpSpPr>
          <a:xfrm>
            <a:off x="13626555" y="31763363"/>
            <a:ext cx="926815" cy="380792"/>
            <a:chOff x="10543121" y="1497801"/>
            <a:chExt cx="456987" cy="391573"/>
          </a:xfrm>
        </p:grpSpPr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84DB7AF5-6F80-9656-DF7C-05A434A232EC}"/>
                </a:ext>
              </a:extLst>
            </p:cNvPr>
            <p:cNvSpPr/>
            <p:nvPr/>
          </p:nvSpPr>
          <p:spPr>
            <a:xfrm>
              <a:off x="10568297" y="1497801"/>
              <a:ext cx="391573" cy="391573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0" name="TextBox 799">
              <a:extLst>
                <a:ext uri="{FF2B5EF4-FFF2-40B4-BE49-F238E27FC236}">
                  <a16:creationId xmlns:a16="http://schemas.microsoft.com/office/drawing/2014/main" id="{A66C22DC-D0C2-5626-CFC1-287B63B730F2}"/>
                </a:ext>
              </a:extLst>
            </p:cNvPr>
            <p:cNvSpPr txBox="1"/>
            <p:nvPr/>
          </p:nvSpPr>
          <p:spPr>
            <a:xfrm>
              <a:off x="10543121" y="1497801"/>
              <a:ext cx="456987" cy="33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26</a:t>
              </a:r>
            </a:p>
          </p:txBody>
        </p:sp>
      </p:grpSp>
      <p:sp>
        <p:nvSpPr>
          <p:cNvPr id="802" name="Rectangle 801">
            <a:extLst>
              <a:ext uri="{FF2B5EF4-FFF2-40B4-BE49-F238E27FC236}">
                <a16:creationId xmlns:a16="http://schemas.microsoft.com/office/drawing/2014/main" id="{3A8B9C96-E1BB-6CC0-DF40-8BFEE28B3E96}"/>
              </a:ext>
            </a:extLst>
          </p:cNvPr>
          <p:cNvSpPr/>
          <p:nvPr/>
        </p:nvSpPr>
        <p:spPr>
          <a:xfrm>
            <a:off x="26252874" y="23777474"/>
            <a:ext cx="4210255" cy="1333837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PBS Use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.008</a:t>
            </a:r>
          </a:p>
        </p:txBody>
      </p:sp>
      <p:cxnSp>
        <p:nvCxnSpPr>
          <p:cNvPr id="804" name="Straight Arrow Connector 803">
            <a:extLst>
              <a:ext uri="{FF2B5EF4-FFF2-40B4-BE49-F238E27FC236}">
                <a16:creationId xmlns:a16="http://schemas.microsoft.com/office/drawing/2014/main" id="{D71F2E8B-6F1A-148F-C405-C411B004578C}"/>
              </a:ext>
            </a:extLst>
          </p:cNvPr>
          <p:cNvCxnSpPr>
            <a:cxnSpLocks/>
            <a:stCxn id="314" idx="6"/>
            <a:endCxn id="813" idx="1"/>
          </p:cNvCxnSpPr>
          <p:nvPr/>
        </p:nvCxnSpPr>
        <p:spPr>
          <a:xfrm>
            <a:off x="21285102" y="18226226"/>
            <a:ext cx="4979582" cy="13200546"/>
          </a:xfrm>
          <a:prstGeom prst="straightConnector1">
            <a:avLst/>
          </a:prstGeom>
          <a:ln w="635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5" name="Straight Arrow Connector 804">
            <a:extLst>
              <a:ext uri="{FF2B5EF4-FFF2-40B4-BE49-F238E27FC236}">
                <a16:creationId xmlns:a16="http://schemas.microsoft.com/office/drawing/2014/main" id="{2AEC687F-17B3-B9B8-CD80-84ED4005F6C3}"/>
              </a:ext>
            </a:extLst>
          </p:cNvPr>
          <p:cNvCxnSpPr>
            <a:cxnSpLocks/>
            <a:stCxn id="335" idx="6"/>
            <a:endCxn id="813" idx="1"/>
          </p:cNvCxnSpPr>
          <p:nvPr/>
        </p:nvCxnSpPr>
        <p:spPr>
          <a:xfrm>
            <a:off x="21164307" y="24358835"/>
            <a:ext cx="5100377" cy="7067937"/>
          </a:xfrm>
          <a:prstGeom prst="straightConnector1">
            <a:avLst/>
          </a:prstGeom>
          <a:ln w="63500">
            <a:solidFill>
              <a:srgbClr val="92D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6" name="Straight Arrow Connector 805">
            <a:extLst>
              <a:ext uri="{FF2B5EF4-FFF2-40B4-BE49-F238E27FC236}">
                <a16:creationId xmlns:a16="http://schemas.microsoft.com/office/drawing/2014/main" id="{B72B92B0-91C3-0D0F-BB3E-FA7C690E7A65}"/>
              </a:ext>
            </a:extLst>
          </p:cNvPr>
          <p:cNvCxnSpPr>
            <a:cxnSpLocks/>
            <a:stCxn id="335" idx="6"/>
            <a:endCxn id="823" idx="1"/>
          </p:cNvCxnSpPr>
          <p:nvPr/>
        </p:nvCxnSpPr>
        <p:spPr>
          <a:xfrm>
            <a:off x="21164307" y="24358835"/>
            <a:ext cx="5076756" cy="3708309"/>
          </a:xfrm>
          <a:prstGeom prst="straightConnector1">
            <a:avLst/>
          </a:prstGeom>
          <a:ln w="63500">
            <a:solidFill>
              <a:srgbClr val="92D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7" name="Straight Arrow Connector 806">
            <a:extLst>
              <a:ext uri="{FF2B5EF4-FFF2-40B4-BE49-F238E27FC236}">
                <a16:creationId xmlns:a16="http://schemas.microsoft.com/office/drawing/2014/main" id="{26188B4C-7046-F21F-551E-367D2B5D3271}"/>
              </a:ext>
            </a:extLst>
          </p:cNvPr>
          <p:cNvCxnSpPr>
            <a:cxnSpLocks/>
            <a:stCxn id="336" idx="6"/>
            <a:endCxn id="823" idx="1"/>
          </p:cNvCxnSpPr>
          <p:nvPr/>
        </p:nvCxnSpPr>
        <p:spPr>
          <a:xfrm>
            <a:off x="21233480" y="27672422"/>
            <a:ext cx="5007583" cy="394722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3" name="Rectangle 812">
            <a:extLst>
              <a:ext uri="{FF2B5EF4-FFF2-40B4-BE49-F238E27FC236}">
                <a16:creationId xmlns:a16="http://schemas.microsoft.com/office/drawing/2014/main" id="{BF7B5E36-6130-FBB2-5553-1A7EDED7C1B0}"/>
              </a:ext>
            </a:extLst>
          </p:cNvPr>
          <p:cNvSpPr/>
          <p:nvPr/>
        </p:nvSpPr>
        <p:spPr>
          <a:xfrm>
            <a:off x="26264684" y="30759853"/>
            <a:ext cx="4210255" cy="1333837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Use Disorder Symptoms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.061</a:t>
            </a:r>
          </a:p>
        </p:txBody>
      </p:sp>
      <p:cxnSp>
        <p:nvCxnSpPr>
          <p:cNvPr id="815" name="Straight Arrow Connector 814">
            <a:extLst>
              <a:ext uri="{FF2B5EF4-FFF2-40B4-BE49-F238E27FC236}">
                <a16:creationId xmlns:a16="http://schemas.microsoft.com/office/drawing/2014/main" id="{20CBD461-4322-FE0F-6F15-9014BBEFC2F9}"/>
              </a:ext>
            </a:extLst>
          </p:cNvPr>
          <p:cNvCxnSpPr>
            <a:cxnSpLocks/>
            <a:stCxn id="337" idx="6"/>
            <a:endCxn id="823" idx="1"/>
          </p:cNvCxnSpPr>
          <p:nvPr/>
        </p:nvCxnSpPr>
        <p:spPr>
          <a:xfrm flipV="1">
            <a:off x="21219748" y="28067144"/>
            <a:ext cx="5021315" cy="2877646"/>
          </a:xfrm>
          <a:prstGeom prst="straightConnector1">
            <a:avLst/>
          </a:prstGeom>
          <a:ln w="635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3" name="Rectangle 822">
            <a:extLst>
              <a:ext uri="{FF2B5EF4-FFF2-40B4-BE49-F238E27FC236}">
                <a16:creationId xmlns:a16="http://schemas.microsoft.com/office/drawing/2014/main" id="{55E553E7-82E9-01A7-ADEF-F7F92C3677E9}"/>
              </a:ext>
            </a:extLst>
          </p:cNvPr>
          <p:cNvSpPr/>
          <p:nvPr/>
        </p:nvSpPr>
        <p:spPr>
          <a:xfrm>
            <a:off x="26241063" y="27400224"/>
            <a:ext cx="4210255" cy="1333839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Alcohol Use Disorder Symptoms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.091</a:t>
            </a:r>
          </a:p>
        </p:txBody>
      </p:sp>
      <p:cxnSp>
        <p:nvCxnSpPr>
          <p:cNvPr id="825" name="Straight Arrow Connector 824">
            <a:extLst>
              <a:ext uri="{FF2B5EF4-FFF2-40B4-BE49-F238E27FC236}">
                <a16:creationId xmlns:a16="http://schemas.microsoft.com/office/drawing/2014/main" id="{9809F41A-B8DA-B7E0-96C0-C75869681A80}"/>
              </a:ext>
            </a:extLst>
          </p:cNvPr>
          <p:cNvCxnSpPr>
            <a:cxnSpLocks/>
            <a:stCxn id="314" idx="6"/>
            <a:endCxn id="832" idx="1"/>
          </p:cNvCxnSpPr>
          <p:nvPr/>
        </p:nvCxnSpPr>
        <p:spPr>
          <a:xfrm>
            <a:off x="21285102" y="18226226"/>
            <a:ext cx="4967771" cy="2528976"/>
          </a:xfrm>
          <a:prstGeom prst="straightConnector1">
            <a:avLst/>
          </a:prstGeom>
          <a:ln w="635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6" name="Straight Arrow Connector 825">
            <a:extLst>
              <a:ext uri="{FF2B5EF4-FFF2-40B4-BE49-F238E27FC236}">
                <a16:creationId xmlns:a16="http://schemas.microsoft.com/office/drawing/2014/main" id="{BE6036E8-771A-476B-53B3-40A8A331B2F7}"/>
              </a:ext>
            </a:extLst>
          </p:cNvPr>
          <p:cNvCxnSpPr>
            <a:cxnSpLocks/>
            <a:stCxn id="335" idx="6"/>
            <a:endCxn id="832" idx="1"/>
          </p:cNvCxnSpPr>
          <p:nvPr/>
        </p:nvCxnSpPr>
        <p:spPr>
          <a:xfrm flipV="1">
            <a:off x="21164307" y="20755202"/>
            <a:ext cx="5088566" cy="3603633"/>
          </a:xfrm>
          <a:prstGeom prst="straightConnector1">
            <a:avLst/>
          </a:prstGeom>
          <a:ln w="63500">
            <a:solidFill>
              <a:srgbClr val="92D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2" name="Rectangle 831">
            <a:extLst>
              <a:ext uri="{FF2B5EF4-FFF2-40B4-BE49-F238E27FC236}">
                <a16:creationId xmlns:a16="http://schemas.microsoft.com/office/drawing/2014/main" id="{D4F47708-F5B3-3539-4C20-34698C240DA6}"/>
              </a:ext>
            </a:extLst>
          </p:cNvPr>
          <p:cNvSpPr/>
          <p:nvPr/>
        </p:nvSpPr>
        <p:spPr>
          <a:xfrm>
            <a:off x="26252873" y="20088283"/>
            <a:ext cx="4210256" cy="1333837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Cannabis PBS Use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.039</a:t>
            </a:r>
          </a:p>
        </p:txBody>
      </p:sp>
      <p:cxnSp>
        <p:nvCxnSpPr>
          <p:cNvPr id="834" name="Straight Arrow Connector 833">
            <a:extLst>
              <a:ext uri="{FF2B5EF4-FFF2-40B4-BE49-F238E27FC236}">
                <a16:creationId xmlns:a16="http://schemas.microsoft.com/office/drawing/2014/main" id="{1FA05DC6-534F-6973-B891-5A306BC11299}"/>
              </a:ext>
            </a:extLst>
          </p:cNvPr>
          <p:cNvCxnSpPr>
            <a:cxnSpLocks/>
            <a:stCxn id="335" idx="6"/>
            <a:endCxn id="838" idx="1"/>
          </p:cNvCxnSpPr>
          <p:nvPr/>
        </p:nvCxnSpPr>
        <p:spPr>
          <a:xfrm flipV="1">
            <a:off x="21164307" y="17235296"/>
            <a:ext cx="5088569" cy="7123539"/>
          </a:xfrm>
          <a:prstGeom prst="straightConnector1">
            <a:avLst/>
          </a:prstGeom>
          <a:ln w="63500">
            <a:solidFill>
              <a:srgbClr val="92D05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8" name="Rectangle 837">
            <a:extLst>
              <a:ext uri="{FF2B5EF4-FFF2-40B4-BE49-F238E27FC236}">
                <a16:creationId xmlns:a16="http://schemas.microsoft.com/office/drawing/2014/main" id="{7D34BA76-1C88-320E-1A14-C1AE89E868C5}"/>
              </a:ext>
            </a:extLst>
          </p:cNvPr>
          <p:cNvSpPr/>
          <p:nvPr/>
        </p:nvSpPr>
        <p:spPr>
          <a:xfrm>
            <a:off x="26252876" y="16568377"/>
            <a:ext cx="4210253" cy="1333837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Alcohol PBS Use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.051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421923-D501-4678-42A6-8DDE64EE40C1}"/>
              </a:ext>
            </a:extLst>
          </p:cNvPr>
          <p:cNvSpPr/>
          <p:nvPr/>
        </p:nvSpPr>
        <p:spPr>
          <a:xfrm>
            <a:off x="14552209" y="15723689"/>
            <a:ext cx="498951" cy="21876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3854129-6BA2-3C89-36EE-C58F0516E969}"/>
              </a:ext>
            </a:extLst>
          </p:cNvPr>
          <p:cNvSpPr/>
          <p:nvPr/>
        </p:nvSpPr>
        <p:spPr>
          <a:xfrm>
            <a:off x="14588430" y="16183023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47828E-7A79-2868-0F97-BADF8CB5B3A1}"/>
              </a:ext>
            </a:extLst>
          </p:cNvPr>
          <p:cNvSpPr/>
          <p:nvPr/>
        </p:nvSpPr>
        <p:spPr>
          <a:xfrm>
            <a:off x="14569928" y="16590574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.77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7F2DF8-6E95-B217-D973-46A42158F105}"/>
              </a:ext>
            </a:extLst>
          </p:cNvPr>
          <p:cNvSpPr/>
          <p:nvPr/>
        </p:nvSpPr>
        <p:spPr>
          <a:xfrm>
            <a:off x="14582072" y="1700429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486E0FA-8BA5-F679-622E-D58DEBA78903}"/>
              </a:ext>
            </a:extLst>
          </p:cNvPr>
          <p:cNvSpPr/>
          <p:nvPr/>
        </p:nvSpPr>
        <p:spPr>
          <a:xfrm>
            <a:off x="14582072" y="17413622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B606CFF-C28B-5530-41F6-8333990E92CD}"/>
              </a:ext>
            </a:extLst>
          </p:cNvPr>
          <p:cNvSpPr/>
          <p:nvPr/>
        </p:nvSpPr>
        <p:spPr>
          <a:xfrm>
            <a:off x="14594738" y="1780077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38F7BB-FD20-DF4C-78C0-8AC0D8C5C3F5}"/>
              </a:ext>
            </a:extLst>
          </p:cNvPr>
          <p:cNvSpPr/>
          <p:nvPr/>
        </p:nvSpPr>
        <p:spPr>
          <a:xfrm>
            <a:off x="14582072" y="18203569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.89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2514D4E-8BFE-E5EB-CE5B-8F6DA963DA37}"/>
              </a:ext>
            </a:extLst>
          </p:cNvPr>
          <p:cNvSpPr/>
          <p:nvPr/>
        </p:nvSpPr>
        <p:spPr>
          <a:xfrm>
            <a:off x="14606995" y="18601981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.86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1D86F5-75D6-86EC-B917-7E12C2E79EC6}"/>
              </a:ext>
            </a:extLst>
          </p:cNvPr>
          <p:cNvSpPr/>
          <p:nvPr/>
        </p:nvSpPr>
        <p:spPr>
          <a:xfrm>
            <a:off x="14600180" y="19002233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94ABFCD-09AA-2D78-4C86-3D6AE9B563EB}"/>
              </a:ext>
            </a:extLst>
          </p:cNvPr>
          <p:cNvSpPr/>
          <p:nvPr/>
        </p:nvSpPr>
        <p:spPr>
          <a:xfrm>
            <a:off x="14600180" y="1940536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54EDCE-207E-DEE5-D447-0363C553A546}"/>
              </a:ext>
            </a:extLst>
          </p:cNvPr>
          <p:cNvSpPr/>
          <p:nvPr/>
        </p:nvSpPr>
        <p:spPr>
          <a:xfrm>
            <a:off x="14600180" y="19796185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.91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B923BAC-D97D-EF32-EE73-B9BEC0B28A0E}"/>
              </a:ext>
            </a:extLst>
          </p:cNvPr>
          <p:cNvSpPr/>
          <p:nvPr/>
        </p:nvSpPr>
        <p:spPr>
          <a:xfrm>
            <a:off x="14582072" y="2022478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0C2C3EC-B918-CCBC-3E42-A51701A7AFA7}"/>
              </a:ext>
            </a:extLst>
          </p:cNvPr>
          <p:cNvSpPr/>
          <p:nvPr/>
        </p:nvSpPr>
        <p:spPr>
          <a:xfrm>
            <a:off x="14576227" y="2064941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04612B9-A71C-3E7D-9DE1-7EED51564EDD}"/>
              </a:ext>
            </a:extLst>
          </p:cNvPr>
          <p:cNvSpPr/>
          <p:nvPr/>
        </p:nvSpPr>
        <p:spPr>
          <a:xfrm>
            <a:off x="14556508" y="21151591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.90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3B4D860-B3A5-97C8-76B3-B00189D92DBD}"/>
              </a:ext>
            </a:extLst>
          </p:cNvPr>
          <p:cNvSpPr/>
          <p:nvPr/>
        </p:nvSpPr>
        <p:spPr>
          <a:xfrm>
            <a:off x="14562678" y="21665725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.88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A5C6797-E0BC-A93B-1FE9-BFF4A439A679}"/>
              </a:ext>
            </a:extLst>
          </p:cNvPr>
          <p:cNvSpPr/>
          <p:nvPr/>
        </p:nvSpPr>
        <p:spPr>
          <a:xfrm>
            <a:off x="14558722" y="2214528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042E469-FB69-D09C-9F24-586C9C6354E5}"/>
              </a:ext>
            </a:extLst>
          </p:cNvPr>
          <p:cNvSpPr/>
          <p:nvPr/>
        </p:nvSpPr>
        <p:spPr>
          <a:xfrm>
            <a:off x="14545309" y="2258894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D3E8483-E049-39E4-FBDA-5A45785903DC}"/>
              </a:ext>
            </a:extLst>
          </p:cNvPr>
          <p:cNvSpPr/>
          <p:nvPr/>
        </p:nvSpPr>
        <p:spPr>
          <a:xfrm>
            <a:off x="14550964" y="23018574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.89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CE1D244-D5F3-7086-E135-0560D6523BF4}"/>
              </a:ext>
            </a:extLst>
          </p:cNvPr>
          <p:cNvSpPr/>
          <p:nvPr/>
        </p:nvSpPr>
        <p:spPr>
          <a:xfrm>
            <a:off x="14644286" y="2381531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C9225DB-A5C5-7981-20FA-A5C644219416}"/>
              </a:ext>
            </a:extLst>
          </p:cNvPr>
          <p:cNvSpPr/>
          <p:nvPr/>
        </p:nvSpPr>
        <p:spPr>
          <a:xfrm>
            <a:off x="14665077" y="24225134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.85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9682D9B-CB72-E1F2-582F-DBDA9B39260B}"/>
              </a:ext>
            </a:extLst>
          </p:cNvPr>
          <p:cNvSpPr/>
          <p:nvPr/>
        </p:nvSpPr>
        <p:spPr>
          <a:xfrm>
            <a:off x="14638289" y="2465239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2FEC991-406F-ECA5-07B2-1A20341B19E9}"/>
              </a:ext>
            </a:extLst>
          </p:cNvPr>
          <p:cNvSpPr/>
          <p:nvPr/>
        </p:nvSpPr>
        <p:spPr>
          <a:xfrm>
            <a:off x="14634519" y="2506750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32AA940-17B4-CC54-5FEE-01C0F61E6512}"/>
              </a:ext>
            </a:extLst>
          </p:cNvPr>
          <p:cNvSpPr/>
          <p:nvPr/>
        </p:nvSpPr>
        <p:spPr>
          <a:xfrm>
            <a:off x="14615398" y="25491597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.80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20912B7-40AB-EBF9-A2E7-2936F3B10BCF}"/>
              </a:ext>
            </a:extLst>
          </p:cNvPr>
          <p:cNvSpPr/>
          <p:nvPr/>
        </p:nvSpPr>
        <p:spPr>
          <a:xfrm>
            <a:off x="14624314" y="25920149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.88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27E1AA8-8461-A9C6-E413-F0D841F4CCB9}"/>
              </a:ext>
            </a:extLst>
          </p:cNvPr>
          <p:cNvSpPr/>
          <p:nvPr/>
        </p:nvSpPr>
        <p:spPr>
          <a:xfrm>
            <a:off x="14606995" y="26354530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.86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99BDD0F-C38D-9A35-6346-34CDFA3F862A}"/>
              </a:ext>
            </a:extLst>
          </p:cNvPr>
          <p:cNvSpPr/>
          <p:nvPr/>
        </p:nvSpPr>
        <p:spPr>
          <a:xfrm>
            <a:off x="14650796" y="2700407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.87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CC411D1-6AE8-4C8A-FFEF-885F950F6D77}"/>
              </a:ext>
            </a:extLst>
          </p:cNvPr>
          <p:cNvSpPr/>
          <p:nvPr/>
        </p:nvSpPr>
        <p:spPr>
          <a:xfrm>
            <a:off x="14666380" y="27413933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.80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0BC2E93-E83B-6835-9E40-87B9CA50EBA7}"/>
              </a:ext>
            </a:extLst>
          </p:cNvPr>
          <p:cNvSpPr/>
          <p:nvPr/>
        </p:nvSpPr>
        <p:spPr>
          <a:xfrm>
            <a:off x="14663248" y="2781645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.90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98CE14B-F793-78CF-4DCD-08DA327D37BF}"/>
              </a:ext>
            </a:extLst>
          </p:cNvPr>
          <p:cNvSpPr/>
          <p:nvPr/>
        </p:nvSpPr>
        <p:spPr>
          <a:xfrm>
            <a:off x="14648788" y="28200911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.93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AC99FE5-3BBF-689E-8AB9-4DF5FB2560BC}"/>
              </a:ext>
            </a:extLst>
          </p:cNvPr>
          <p:cNvSpPr/>
          <p:nvPr/>
        </p:nvSpPr>
        <p:spPr>
          <a:xfrm>
            <a:off x="14657083" y="2860084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.92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FAEB733-706C-95A7-F194-6465E73E9383}"/>
              </a:ext>
            </a:extLst>
          </p:cNvPr>
          <p:cNvSpPr/>
          <p:nvPr/>
        </p:nvSpPr>
        <p:spPr>
          <a:xfrm>
            <a:off x="14650796" y="29022078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.85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BE92735-D831-8B07-0BB5-6EA4831DBE5F}"/>
              </a:ext>
            </a:extLst>
          </p:cNvPr>
          <p:cNvSpPr/>
          <p:nvPr/>
        </p:nvSpPr>
        <p:spPr>
          <a:xfrm>
            <a:off x="14639670" y="29472626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.88</a:t>
            </a:r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2CDA9966-3E47-0BEC-924E-C709637419BC}"/>
              </a:ext>
            </a:extLst>
          </p:cNvPr>
          <p:cNvSpPr/>
          <p:nvPr/>
        </p:nvSpPr>
        <p:spPr>
          <a:xfrm>
            <a:off x="14662434" y="29891514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.92</a:t>
            </a:r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81554C80-CBF1-6C9F-BB2F-02D0E227A7C7}"/>
              </a:ext>
            </a:extLst>
          </p:cNvPr>
          <p:cNvSpPr/>
          <p:nvPr/>
        </p:nvSpPr>
        <p:spPr>
          <a:xfrm>
            <a:off x="14641985" y="30354744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.92</a:t>
            </a:r>
          </a:p>
        </p:txBody>
      </p:sp>
      <p:sp>
        <p:nvSpPr>
          <p:cNvPr id="514" name="Rectangle 513">
            <a:extLst>
              <a:ext uri="{FF2B5EF4-FFF2-40B4-BE49-F238E27FC236}">
                <a16:creationId xmlns:a16="http://schemas.microsoft.com/office/drawing/2014/main" id="{73B23EDD-CF06-166E-F92A-01736CE3313B}"/>
              </a:ext>
            </a:extLst>
          </p:cNvPr>
          <p:cNvSpPr/>
          <p:nvPr/>
        </p:nvSpPr>
        <p:spPr>
          <a:xfrm>
            <a:off x="14705868" y="30971987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.81</a:t>
            </a: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9145A6C0-F3EA-D378-CD2C-75892D5E57F5}"/>
              </a:ext>
            </a:extLst>
          </p:cNvPr>
          <p:cNvSpPr/>
          <p:nvPr/>
        </p:nvSpPr>
        <p:spPr>
          <a:xfrm>
            <a:off x="14696040" y="31362100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.86</a:t>
            </a:r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A8165DDC-7611-7EE3-5C93-22EFFDDB5B23}"/>
              </a:ext>
            </a:extLst>
          </p:cNvPr>
          <p:cNvSpPr/>
          <p:nvPr/>
        </p:nvSpPr>
        <p:spPr>
          <a:xfrm>
            <a:off x="14696040" y="31782475"/>
            <a:ext cx="498951" cy="219259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.89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C189BF-3C15-9040-DBE4-16460472A1BD}"/>
              </a:ext>
            </a:extLst>
          </p:cNvPr>
          <p:cNvSpPr/>
          <p:nvPr/>
        </p:nvSpPr>
        <p:spPr>
          <a:xfrm>
            <a:off x="21917208" y="27507927"/>
            <a:ext cx="1233018" cy="531175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-.293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547808-19EC-D930-25F7-F192AF73E6CA}"/>
              </a:ext>
            </a:extLst>
          </p:cNvPr>
          <p:cNvSpPr/>
          <p:nvPr/>
        </p:nvSpPr>
        <p:spPr>
          <a:xfrm>
            <a:off x="21920832" y="25818813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-.117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077DA6-4143-7A43-C5B4-08FB1DEA32A9}"/>
              </a:ext>
            </a:extLst>
          </p:cNvPr>
          <p:cNvSpPr/>
          <p:nvPr/>
        </p:nvSpPr>
        <p:spPr>
          <a:xfrm>
            <a:off x="22317009" y="25048025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-.136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23CC9-7A73-9751-001E-CFBF69AF1F6C}"/>
              </a:ext>
            </a:extLst>
          </p:cNvPr>
          <p:cNvSpPr/>
          <p:nvPr/>
        </p:nvSpPr>
        <p:spPr>
          <a:xfrm>
            <a:off x="22001673" y="23244951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.097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2F3B24-015F-68D9-6E41-0AEE84FC5392}"/>
              </a:ext>
            </a:extLst>
          </p:cNvPr>
          <p:cNvSpPr/>
          <p:nvPr/>
        </p:nvSpPr>
        <p:spPr>
          <a:xfrm>
            <a:off x="21640925" y="22589091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.100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37D494-D7DD-A547-683E-45A7F169CCA4}"/>
              </a:ext>
            </a:extLst>
          </p:cNvPr>
          <p:cNvSpPr/>
          <p:nvPr/>
        </p:nvSpPr>
        <p:spPr>
          <a:xfrm>
            <a:off x="21396483" y="20063908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-.277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98AEAA-3C18-DC9C-C9B9-CCE9EB74BF9B}"/>
              </a:ext>
            </a:extLst>
          </p:cNvPr>
          <p:cNvSpPr/>
          <p:nvPr/>
        </p:nvSpPr>
        <p:spPr>
          <a:xfrm>
            <a:off x="22682923" y="18891756"/>
            <a:ext cx="1048699" cy="477480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.295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0E6D82-462C-D3F9-BE1F-C385A8676784}"/>
              </a:ext>
            </a:extLst>
          </p:cNvPr>
          <p:cNvSpPr/>
          <p:nvPr/>
        </p:nvSpPr>
        <p:spPr>
          <a:xfrm>
            <a:off x="22299121" y="29588109"/>
            <a:ext cx="953363" cy="636641"/>
          </a:xfrm>
          <a:prstGeom prst="rect">
            <a:avLst/>
          </a:prstGeom>
          <a:solidFill>
            <a:schemeClr val="bg1">
              <a:alpha val="76125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.141</a:t>
            </a:r>
          </a:p>
        </p:txBody>
      </p:sp>
      <p:sp>
        <p:nvSpPr>
          <p:cNvPr id="314" name="Oval 313">
            <a:extLst>
              <a:ext uri="{FF2B5EF4-FFF2-40B4-BE49-F238E27FC236}">
                <a16:creationId xmlns:a16="http://schemas.microsoft.com/office/drawing/2014/main" id="{999939AC-0946-4519-901B-253A256D5EE8}"/>
              </a:ext>
            </a:extLst>
          </p:cNvPr>
          <p:cNvSpPr/>
          <p:nvPr/>
        </p:nvSpPr>
        <p:spPr>
          <a:xfrm>
            <a:off x="17576116" y="16892388"/>
            <a:ext cx="3708986" cy="2667675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Situations and Emotions</a:t>
            </a:r>
          </a:p>
        </p:txBody>
      </p:sp>
      <p:sp>
        <p:nvSpPr>
          <p:cNvPr id="335" name="Oval 334">
            <a:extLst>
              <a:ext uri="{FF2B5EF4-FFF2-40B4-BE49-F238E27FC236}">
                <a16:creationId xmlns:a16="http://schemas.microsoft.com/office/drawing/2014/main" id="{54E6B11D-458B-456E-BC27-4BE982A1FFC0}"/>
              </a:ext>
            </a:extLst>
          </p:cNvPr>
          <p:cNvSpPr/>
          <p:nvPr/>
        </p:nvSpPr>
        <p:spPr>
          <a:xfrm>
            <a:off x="17455321" y="23024997"/>
            <a:ext cx="3708986" cy="266767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Positive Social Situations</a:t>
            </a:r>
          </a:p>
        </p:txBody>
      </p:sp>
      <p:sp>
        <p:nvSpPr>
          <p:cNvPr id="336" name="Oval 335">
            <a:extLst>
              <a:ext uri="{FF2B5EF4-FFF2-40B4-BE49-F238E27FC236}">
                <a16:creationId xmlns:a16="http://schemas.microsoft.com/office/drawing/2014/main" id="{5D529662-A248-49EF-9CC6-124D05D2C748}"/>
              </a:ext>
            </a:extLst>
          </p:cNvPr>
          <p:cNvSpPr/>
          <p:nvPr/>
        </p:nvSpPr>
        <p:spPr>
          <a:xfrm>
            <a:off x="17524494" y="26338584"/>
            <a:ext cx="3708986" cy="266767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Self-Regulation</a:t>
            </a:r>
          </a:p>
        </p:txBody>
      </p:sp>
      <p:sp>
        <p:nvSpPr>
          <p:cNvPr id="337" name="Oval 336">
            <a:extLst>
              <a:ext uri="{FF2B5EF4-FFF2-40B4-BE49-F238E27FC236}">
                <a16:creationId xmlns:a16="http://schemas.microsoft.com/office/drawing/2014/main" id="{C6336D63-9246-48D3-AB92-7AF00938EF43}"/>
              </a:ext>
            </a:extLst>
          </p:cNvPr>
          <p:cNvSpPr/>
          <p:nvPr/>
        </p:nvSpPr>
        <p:spPr>
          <a:xfrm>
            <a:off x="17510762" y="29610952"/>
            <a:ext cx="3708986" cy="2667675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Pleasant Emotions</a:t>
            </a:r>
          </a:p>
        </p:txBody>
      </p:sp>
      <p:pic>
        <p:nvPicPr>
          <p:cNvPr id="339" name="Picture 338">
            <a:extLst>
              <a:ext uri="{FF2B5EF4-FFF2-40B4-BE49-F238E27FC236}">
                <a16:creationId xmlns:a16="http://schemas.microsoft.com/office/drawing/2014/main" id="{41483E6F-4C62-4FDF-9373-2DF57327A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863" y="423110"/>
            <a:ext cx="6309018" cy="4195949"/>
          </a:xfrm>
          <a:prstGeom prst="rect">
            <a:avLst/>
          </a:prstGeom>
        </p:spPr>
      </p:pic>
      <p:graphicFrame>
        <p:nvGraphicFramePr>
          <p:cNvPr id="696" name="Table 695">
            <a:extLst>
              <a:ext uri="{FF2B5EF4-FFF2-40B4-BE49-F238E27FC236}">
                <a16:creationId xmlns:a16="http://schemas.microsoft.com/office/drawing/2014/main" id="{3890781E-41B8-4D20-99EE-033C74A28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115686"/>
              </p:ext>
            </p:extLst>
          </p:nvPr>
        </p:nvGraphicFramePr>
        <p:xfrm>
          <a:off x="13470387" y="8212756"/>
          <a:ext cx="16950426" cy="7018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17408">
                  <a:extLst>
                    <a:ext uri="{9D8B030D-6E8A-4147-A177-3AD203B41FA5}">
                      <a16:colId xmlns:a16="http://schemas.microsoft.com/office/drawing/2014/main" val="153267482"/>
                    </a:ext>
                  </a:extLst>
                </a:gridCol>
                <a:gridCol w="1033197">
                  <a:extLst>
                    <a:ext uri="{9D8B030D-6E8A-4147-A177-3AD203B41FA5}">
                      <a16:colId xmlns:a16="http://schemas.microsoft.com/office/drawing/2014/main" val="1400629943"/>
                    </a:ext>
                  </a:extLst>
                </a:gridCol>
                <a:gridCol w="1033197">
                  <a:extLst>
                    <a:ext uri="{9D8B030D-6E8A-4147-A177-3AD203B41FA5}">
                      <a16:colId xmlns:a16="http://schemas.microsoft.com/office/drawing/2014/main" val="196679333"/>
                    </a:ext>
                  </a:extLst>
                </a:gridCol>
                <a:gridCol w="1033197">
                  <a:extLst>
                    <a:ext uri="{9D8B030D-6E8A-4147-A177-3AD203B41FA5}">
                      <a16:colId xmlns:a16="http://schemas.microsoft.com/office/drawing/2014/main" val="1358855658"/>
                    </a:ext>
                  </a:extLst>
                </a:gridCol>
                <a:gridCol w="1003250">
                  <a:extLst>
                    <a:ext uri="{9D8B030D-6E8A-4147-A177-3AD203B41FA5}">
                      <a16:colId xmlns:a16="http://schemas.microsoft.com/office/drawing/2014/main" val="2760982578"/>
                    </a:ext>
                  </a:extLst>
                </a:gridCol>
                <a:gridCol w="1197910">
                  <a:extLst>
                    <a:ext uri="{9D8B030D-6E8A-4147-A177-3AD203B41FA5}">
                      <a16:colId xmlns:a16="http://schemas.microsoft.com/office/drawing/2014/main" val="3191296815"/>
                    </a:ext>
                  </a:extLst>
                </a:gridCol>
                <a:gridCol w="1197910">
                  <a:extLst>
                    <a:ext uri="{9D8B030D-6E8A-4147-A177-3AD203B41FA5}">
                      <a16:colId xmlns:a16="http://schemas.microsoft.com/office/drawing/2014/main" val="3259947818"/>
                    </a:ext>
                  </a:extLst>
                </a:gridCol>
                <a:gridCol w="1197910">
                  <a:extLst>
                    <a:ext uri="{9D8B030D-6E8A-4147-A177-3AD203B41FA5}">
                      <a16:colId xmlns:a16="http://schemas.microsoft.com/office/drawing/2014/main" val="261040753"/>
                    </a:ext>
                  </a:extLst>
                </a:gridCol>
                <a:gridCol w="1033197">
                  <a:extLst>
                    <a:ext uri="{9D8B030D-6E8A-4147-A177-3AD203B41FA5}">
                      <a16:colId xmlns:a16="http://schemas.microsoft.com/office/drawing/2014/main" val="1030903855"/>
                    </a:ext>
                  </a:extLst>
                </a:gridCol>
                <a:gridCol w="1003250">
                  <a:extLst>
                    <a:ext uri="{9D8B030D-6E8A-4147-A177-3AD203B41FA5}">
                      <a16:colId xmlns:a16="http://schemas.microsoft.com/office/drawing/2014/main" val="2503616202"/>
                    </a:ext>
                  </a:extLst>
                </a:gridCol>
              </a:tblGrid>
              <a:tr h="638086">
                <a:tc gridSpan="10"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Table 1. Correlations among HRSES factors, PBS use, and substance use disorder symptoms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69818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242142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Negative Situations and Emotions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79016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Positive Social Situations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.63*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358077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Low Self-Regulation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.89*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158018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Pleasant Emotions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.72*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36452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Cannabis PBS Use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.07*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0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966142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Alcohol PBS Use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.35*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058712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General PBS Use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.12*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.11*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.31*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.04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51347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Alcohol Use Disorder Symptoms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-.19*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-.26*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-.25*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-.03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-.17*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.21*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697952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Cannabis Use Disorder Symptoms</a:t>
                      </a:r>
                      <a:endParaRPr lang="en-US" sz="3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-.16*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-.12*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-.15*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-.12*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-.47*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-.11*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-.18*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.12*</a:t>
                      </a:r>
                      <a:endParaRPr lang="en-US" sz="3200" b="1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en-US" sz="32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179276"/>
                  </a:ext>
                </a:extLst>
              </a:tr>
            </a:tbl>
          </a:graphicData>
        </a:graphic>
      </p:graphicFrame>
      <p:sp>
        <p:nvSpPr>
          <p:cNvPr id="519" name="TextBox 518">
            <a:extLst>
              <a:ext uri="{FF2B5EF4-FFF2-40B4-BE49-F238E27FC236}">
                <a16:creationId xmlns:a16="http://schemas.microsoft.com/office/drawing/2014/main" id="{4D0B0DE3-7B51-4456-B71F-57A2CAB7131D}"/>
              </a:ext>
            </a:extLst>
          </p:cNvPr>
          <p:cNvSpPr txBox="1"/>
          <p:nvPr/>
        </p:nvSpPr>
        <p:spPr>
          <a:xfrm>
            <a:off x="16080276" y="15702920"/>
            <a:ext cx="13391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Georgia" panose="02040502050405020303" pitchFamily="18" charset="0"/>
              </a:rPr>
              <a:t>Figure 1. CFA Model of HRSES on Substance-Related Outcomes</a:t>
            </a:r>
          </a:p>
        </p:txBody>
      </p:sp>
    </p:spTree>
    <p:extLst>
      <p:ext uri="{BB962C8B-B14F-4D97-AF65-F5344CB8AC3E}">
        <p14:creationId xmlns:p14="http://schemas.microsoft.com/office/powerpoint/2010/main" val="268864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152548</TotalTime>
  <Words>1054</Words>
  <Application>Microsoft Office PowerPoint</Application>
  <PresentationFormat>Custom</PresentationFormat>
  <Paragraphs>225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Richards, Dylan K</dc:creator>
  <cp:lastModifiedBy>Matthew Pearson</cp:lastModifiedBy>
  <cp:revision>184</cp:revision>
  <cp:lastPrinted>2024-03-01T21:54:29Z</cp:lastPrinted>
  <dcterms:created xsi:type="dcterms:W3CDTF">2019-04-11T17:16:22Z</dcterms:created>
  <dcterms:modified xsi:type="dcterms:W3CDTF">2024-03-08T17:50:03Z</dcterms:modified>
</cp:coreProperties>
</file>