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A04183D2.xml" ContentType="application/vnd.ms-powerpoint.comments+xml"/>
  <Override PartName="/ppt/ink/ink1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16CEA0-BDD4-CF51-691D-84B47EBDBA19}" name="Nina Christie" initials="" userId="S::nchristie@unm.edu::70f1ca2e-c38d-4375-80c9-db8d5eebfb42" providerId="AD"/>
  <p188:author id="{997206E2-3A2C-368D-4EBC-C3CF840D343F}" name="Dylan Richards" initials="" userId="S::dkrichards@unm.edu::6bcd6a4e-5ac4-48bc-bd0c-918853371e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lin Joseph" initials="VJ" lastIdx="1" clrIdx="0">
    <p:extLst>
      <p:ext uri="{19B8F6BF-5375-455C-9EA6-DF929625EA0E}">
        <p15:presenceInfo xmlns:p15="http://schemas.microsoft.com/office/powerpoint/2012/main" userId="S::vjoseph8@unm.edu::68ff4bb3-c10d-4dc2-b505-a47279e97d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98" autoAdjust="0"/>
    <p:restoredTop sz="94660"/>
  </p:normalViewPr>
  <p:slideViewPr>
    <p:cSldViewPr snapToGrid="0">
      <p:cViewPr varScale="1">
        <p:scale>
          <a:sx n="19" d="100"/>
          <a:sy n="19" d="100"/>
        </p:scale>
        <p:origin x="634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comments/modernComment_100_A04183D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0D7A6BF-AD24-4342-93AF-30784838302A}" authorId="{C316CEA0-BDD4-CF51-691D-84B47EBDBA19}" created="2024-03-18T20:51:42.46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8648146" sldId="256"/>
      <ac:spMk id="14" creationId="{25F0C00A-A211-8248-FCCD-F476949FA9E4}"/>
      <ac:txMk cp="123" len="66">
        <ac:context len="598" hash="1265747441"/>
      </ac:txMk>
    </ac:txMkLst>
    <p188:pos x="11320353" y="2332526"/>
    <p188:txBody>
      <a:bodyPr/>
      <a:lstStyle/>
      <a:p>
        <a:r>
          <a:rPr lang="en-US"/>
          <a:t>They are small, but are they significant?</a:t>
        </a:r>
      </a:p>
    </p188:txBody>
  </p188:cm>
  <p188:cm id="{2120EFBC-70DE-9D4A-B4CB-61292BB657B3}" authorId="{C316CEA0-BDD4-CF51-691D-84B47EBDBA19}" created="2024-03-18T20:55:04.62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8648146" sldId="256"/>
      <ac:spMk id="35" creationId="{00000000-0000-0000-0000-000000000000}"/>
      <ac:txMk cp="224" len="1023">
        <ac:context len="1252" hash="313203167"/>
      </ac:txMk>
    </ac:txMkLst>
    <p188:pos x="12003043" y="4543651"/>
    <p188:replyLst>
      <p188:reply id="{5E38117A-C3A3-B249-A054-6B906B01E555}" authorId="{C316CEA0-BDD4-CF51-691D-84B47EBDBA19}" created="2024-03-18T20:55:53.357">
        <p188:txBody>
          <a:bodyPr/>
          <a:lstStyle/>
          <a:p>
            <a:r>
              <a:rPr lang="en-US"/>
              <a:t>Maybe with the extra room, you can expand on the data analysis, add another figure, or talk a bit about demographic characteristics of the sample</a:t>
            </a:r>
          </a:p>
        </p188:txBody>
      </p188:reply>
    </p188:replyLst>
    <p188:txBody>
      <a:bodyPr/>
      <a:lstStyle/>
      <a:p>
        <a:r>
          <a:rPr lang="en-US"/>
          <a:t>I would not list every one out here since they are in the table. I would say, see table for full list of measures or something like that. </a:t>
        </a:r>
      </a:p>
    </p188:txBody>
  </p188:cm>
  <p188:cm id="{34637ED3-2B9F-6445-B244-1B13265F65DF}" authorId="{C316CEA0-BDD4-CF51-691D-84B47EBDBA19}" created="2024-03-18T21:01:03.10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688648146" sldId="256"/>
      <ac:spMk id="31" creationId="{00000000-0000-0000-0000-000000000000}"/>
    </ac:deMkLst>
    <p188:txBody>
      <a:bodyPr/>
      <a:lstStyle/>
      <a:p>
        <a:r>
          <a:rPr lang="en-US"/>
          <a:t>The “i4” etc are nearly impossible to read as is, and are also not particularly informative to the reader/viewer. If necessary, keep them as is, but if possible, I would recommend writing a single word or phrase for each that indicates what the item is about super generally</a:t>
        </a:r>
      </a:p>
    </p188:txBody>
  </p188:cm>
  <p188:cm id="{08D9CB2C-D31A-C54D-826C-856356470665}" authorId="{C316CEA0-BDD4-CF51-691D-84B47EBDBA19}" created="2024-03-18T21:07:09.42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8648146" sldId="256"/>
      <ac:spMk id="33" creationId="{00000000-0000-0000-0000-000000000000}"/>
      <ac:txMk cp="109" len="13">
        <ac:context len="1041" hash="563337065"/>
      </ac:txMk>
    </ac:txMkLst>
    <p188:pos x="6071019" y="2348394"/>
    <p188:txBody>
      <a:bodyPr/>
      <a:lstStyle/>
      <a:p>
        <a:r>
          <a:rPr lang="en-US"/>
          <a:t>I see what you are getting at here, but it is sort of odd phrasing. Maybe something like “harmful and normative”? Or “problematic and non-problematic” or something?</a:t>
        </a:r>
      </a:p>
    </p188:txBody>
  </p188:cm>
  <p188:cm id="{94949D8E-0B25-0D47-B5C8-AEE3D86DEAD8}" authorId="{C316CEA0-BDD4-CF51-691D-84B47EBDBA19}" created="2024-03-18T21:08:15.15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8648146" sldId="256"/>
      <ac:spMk id="33" creationId="{00000000-0000-0000-0000-000000000000}"/>
      <ac:txMk cp="818" len="31">
        <ac:context len="1041" hash="563337065"/>
      </ac:txMk>
    </ac:txMkLst>
    <p188:pos x="10439819" y="11526261"/>
    <p188:txBody>
      <a:bodyPr/>
      <a:lstStyle/>
      <a:p>
        <a:r>
          <a:rPr lang="en-US"/>
          <a:t>I am not familiar with this idea - what psychological needs specifically? Or erase the “the” before it? </a:t>
        </a:r>
      </a:p>
    </p188:txBody>
  </p188:cm>
</p188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1T22:45:40.37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A04183D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.xml"/><Relationship Id="rId5" Type="http://schemas.openxmlformats.org/officeDocument/2006/relationships/hyperlink" Target="http://mateolab.yolasite.com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298420"/>
            <a:ext cx="42966858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34200" y="605648"/>
            <a:ext cx="29794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EMOTION REGULATION STRATEGIES AND SUBSTANCE-RELATED OUTCOMES: A TEST OF SELF-DETERMINATION THEORY</a:t>
            </a:r>
            <a:endParaRPr lang="en-US" sz="6600" b="1" dirty="0">
              <a:effectLst/>
              <a:latin typeface="Georgia" panose="02040502050405020303" pitchFamily="18" charset="0"/>
            </a:endParaRPr>
          </a:p>
          <a:p>
            <a:pPr algn="ctr"/>
            <a:r>
              <a:rPr lang="en-US" sz="4400" b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Vanessa C. Hernandez, Nina C. Christie PhD, Dylan K. Richards PhD,</a:t>
            </a:r>
          </a:p>
          <a:p>
            <a:pPr algn="ctr"/>
            <a:r>
              <a:rPr lang="en-US" sz="4400" b="1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Matthew R. Pearson PhD, &amp; Addictions Research Team</a:t>
            </a:r>
          </a:p>
          <a:p>
            <a:pPr algn="ctr"/>
            <a:r>
              <a:rPr lang="en-US" sz="4000" dirty="0">
                <a:latin typeface="Georgia" panose="02040502050405020303" pitchFamily="18" charset="0"/>
              </a:rPr>
              <a:t>Center on Alcohol, Substance use, And Addictions, University of New Mexico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2170" y="5434091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2170" y="6522663"/>
            <a:ext cx="11840316" cy="7766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58800" indent="-5588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 large literature has established a relationship between difficulty regul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ating </a:t>
            </a: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emotions and harmful substance use (</a:t>
            </a:r>
            <a:r>
              <a:rPr lang="en-US" sz="3600" dirty="0" err="1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Stellern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et al., 2023)</a:t>
            </a:r>
            <a:endParaRPr lang="en-US" sz="3600" dirty="0">
              <a:solidFill>
                <a:schemeClr val="tx1"/>
              </a:solidFill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558800" indent="-5588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S</a:t>
            </a: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elf-Determination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T</a:t>
            </a: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heory (SDT) proposes that autonomy is critical to healthy emotion regulation, yet it remains understudied in the literature (Roth et al., 2019)</a:t>
            </a:r>
          </a:p>
          <a:p>
            <a:pPr marL="558800" indent="-5588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There are three types of emotion regulation proposed by SDT: </a:t>
            </a:r>
          </a:p>
          <a:p>
            <a:pPr marL="2402230" lvl="3" indent="-5588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integrative (autonomous), suppressive (controlled), dysregulation (</a:t>
            </a:r>
            <a:r>
              <a:rPr lang="en-US" sz="3600" dirty="0" err="1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amotivational</a:t>
            </a: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)</a:t>
            </a:r>
          </a:p>
          <a:p>
            <a:pPr marL="558800" indent="-5588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Our aim was to examine the associations between these three types of emotion regulation and alcohol and cannabis outcomes</a:t>
            </a:r>
            <a:r>
              <a:rPr lang="en-US" sz="3600" dirty="0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 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703629" y="5434091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2703629" y="6535496"/>
            <a:ext cx="18483942" cy="26084484"/>
          </a:xfrm>
          <a:prstGeom prst="rect">
            <a:avLst/>
          </a:prstGeom>
          <a:solidFill>
            <a:schemeClr val="bg1"/>
          </a:solidFill>
          <a:ln w="762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9890" y="15674749"/>
            <a:ext cx="11840316" cy="16945231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PARTICIPANTS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College students recruited from Psychology Department pools from 10 universities across 8 states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Our analytic sample was restricted to participants who completed the Emotion Regulation Scale (n=3,999)</a:t>
            </a: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Measures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Emotion Regulation Inventory (ERI; Roth et al., 2009) used to measure integrative, suppressive, and dysregulated emotion regulation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Modified Drinking Motives Questionnaire – Revised (MDMQ-R; Grant et al., 2007) used to measure alcohol use motives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Protective Behavioral Strategies Scale (PBSS-21; Treloar et al., 2015) used to measure alcohol PBS use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Alcohol Use Disorder Identification Test (AUDIT; Saunders et al., 1993) used to measure alcohol consumption (AUDIT-C) and problems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Brief Young Adult Alcohol Consequences Questionnaire (B-YAACQ; Kahler et al., 2005) used to assess alcohol consequences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Marijuana Motives Questionnaire (MMQ; Simons et al., 1998) used to measure cannabis use motives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Protective Behavioral Strategies for Marijuana (PBSM; Pedersen et al., 2017) used to measure cannabis PBS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Marijuana Consequences Questionnaire (MACQ; Simons et al., 2012) used to assess cannabis consequences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Cannabis Use Disorder Identification Tests - Revised (CUDIT-R; Miller et al., 2016) used to measure cannabis problems </a:t>
            </a: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20AAD02-1BD6-4E2F-A51B-FF31A864CB26}"/>
              </a:ext>
            </a:extLst>
          </p:cNvPr>
          <p:cNvSpPr/>
          <p:nvPr/>
        </p:nvSpPr>
        <p:spPr>
          <a:xfrm>
            <a:off x="462170" y="5441084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08235A-8CB8-4B53-8560-8EBD4EF82AA4}"/>
              </a:ext>
            </a:extLst>
          </p:cNvPr>
          <p:cNvSpPr/>
          <p:nvPr/>
        </p:nvSpPr>
        <p:spPr>
          <a:xfrm>
            <a:off x="12703629" y="5441084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588714" y="16142806"/>
            <a:ext cx="11840315" cy="13505921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There is growing support for the conditions and processes proposed by SDT for understanding both harmful and less harmful substance use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Our findings extend this work by demonstrating partial support for the role of autonomy in the association between emotion regulation and substance use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As hypothesized based on SDT, integrative regulation was associated with </a:t>
            </a:r>
            <a:r>
              <a:rPr lang="en-US" sz="3600" i="1" dirty="0">
                <a:solidFill>
                  <a:schemeClr val="tx1"/>
                </a:solidFill>
                <a:latin typeface="Georgia" panose="02040502050405020303" pitchFamily="18" charset="0"/>
              </a:rPr>
              <a:t>adaptive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regulation of substance use (i.e., PBS)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Further, dysregulation was associated with </a:t>
            </a:r>
            <a:r>
              <a:rPr lang="en-US" sz="3600" i="1" dirty="0">
                <a:solidFill>
                  <a:schemeClr val="tx1"/>
                </a:solidFill>
                <a:latin typeface="Georgia" panose="02040502050405020303" pitchFamily="18" charset="0"/>
              </a:rPr>
              <a:t>maladaptive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regulation of substance use (i.e., using substance to cope with negative emotions)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However, the associations between the ERI and substance use outcomes were small, all </a:t>
            </a:r>
            <a:r>
              <a:rPr lang="en-US" sz="3600" i="1" dirty="0" err="1">
                <a:solidFill>
                  <a:schemeClr val="tx1"/>
                </a:solidFill>
                <a:latin typeface="Georgia" panose="02040502050405020303" pitchFamily="18" charset="0"/>
              </a:rPr>
              <a:t>r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≤ |.25|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It may be that emotion regulation strategies influence SDT constructs more proximal to substance use and related behaviors as some research has demonstrated indirect effects through the psychological needs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The limitations of our variable-centered analytic approach would be complemented well with person-centered analyses (i.e., latent profile analysis) (see Poster 34 tomorrow, Christie et al.)</a:t>
            </a: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D7813-0721-4B34-970F-1D74A71EA2FA}"/>
              </a:ext>
            </a:extLst>
          </p:cNvPr>
          <p:cNvSpPr/>
          <p:nvPr/>
        </p:nvSpPr>
        <p:spPr>
          <a:xfrm>
            <a:off x="31588714" y="14966279"/>
            <a:ext cx="11840315" cy="117652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0A9463-F9E4-47B3-B62A-20A7AF622DDF}"/>
              </a:ext>
            </a:extLst>
          </p:cNvPr>
          <p:cNvSpPr/>
          <p:nvPr/>
        </p:nvSpPr>
        <p:spPr>
          <a:xfrm>
            <a:off x="459890" y="14565602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Method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7581" y="350499"/>
            <a:ext cx="7156895" cy="475984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F0C00A-A211-8248-FCCD-F476949FA9E4}"/>
              </a:ext>
            </a:extLst>
          </p:cNvPr>
          <p:cNvSpPr/>
          <p:nvPr/>
        </p:nvSpPr>
        <p:spPr>
          <a:xfrm>
            <a:off x="31588714" y="6540541"/>
            <a:ext cx="11840315" cy="797238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The 3-factor model of the ERS provided a good fit to the data (CFI = .964, RMSEA = .031, SRMR = .042)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Interestingly, there were small positive correlations between each regulatory strategy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correlated the three latent factors with observed alcohol and cannabis outcomes (see Table)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Endorsement of 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dysregulation was positively correlated with coping motives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for both alcohol (.125&lt;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rs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&lt;.127) and cannabis (r=.253)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ps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&lt;.001)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In contrast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, integrative regulation was positively correlated with engagement in protective behavioral strategies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for both alcohol (r=.202) and cannabis (r=.226)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ps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&lt; .001)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0A1318-5DC2-739D-5925-E4032292B838}"/>
              </a:ext>
            </a:extLst>
          </p:cNvPr>
          <p:cNvSpPr/>
          <p:nvPr/>
        </p:nvSpPr>
        <p:spPr>
          <a:xfrm>
            <a:off x="31590994" y="5413038"/>
            <a:ext cx="11840315" cy="1127503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588714" y="29800697"/>
            <a:ext cx="11840315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1588714" y="30900154"/>
            <a:ext cx="11840315" cy="1719826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vhernandez@unm.edu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5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1905D80-CB7A-DCE2-BFAC-28C777CD85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63392"/>
              </p:ext>
            </p:extLst>
          </p:nvPr>
        </p:nvGraphicFramePr>
        <p:xfrm>
          <a:off x="13180505" y="16042009"/>
          <a:ext cx="17546832" cy="859770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7031232">
                  <a:extLst>
                    <a:ext uri="{9D8B030D-6E8A-4147-A177-3AD203B41FA5}">
                      <a16:colId xmlns:a16="http://schemas.microsoft.com/office/drawing/2014/main" val="3341700667"/>
                    </a:ext>
                  </a:extLst>
                </a:gridCol>
                <a:gridCol w="3327400">
                  <a:extLst>
                    <a:ext uri="{9D8B030D-6E8A-4147-A177-3AD203B41FA5}">
                      <a16:colId xmlns:a16="http://schemas.microsoft.com/office/drawing/2014/main" val="2072491643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140919667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824234445"/>
                    </a:ext>
                  </a:extLst>
                </a:gridCol>
              </a:tblGrid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Alcohol Outcomes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Integrative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Suppressive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Dysregulation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468760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Social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3914095918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Coping Anxiety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.13*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2502183284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Coping Depression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-.06*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.13*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.16*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2534650107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Enhancement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.10*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.08*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2639947114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Conformity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-.05*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943795907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Expansion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-.08*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909747358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Alcohol Protective Behavioral Strategies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.20*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.08*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785167341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Alcohol Consumption (AUDIT-C)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.12*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86284651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Alcohol Consequences (BYAACQ)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3981706105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Alcohol Problems (AUDIT)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.09*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251722938"/>
                  </a:ext>
                </a:extLst>
              </a:tr>
            </a:tbl>
          </a:graphicData>
        </a:graphic>
      </p:graphicFrame>
      <p:grpSp>
        <p:nvGrpSpPr>
          <p:cNvPr id="161" name="Group 160">
            <a:extLst>
              <a:ext uri="{FF2B5EF4-FFF2-40B4-BE49-F238E27FC236}">
                <a16:creationId xmlns:a16="http://schemas.microsoft.com/office/drawing/2014/main" id="{3A414997-285C-374E-5811-828BDE9D0AAB}"/>
              </a:ext>
            </a:extLst>
          </p:cNvPr>
          <p:cNvGrpSpPr/>
          <p:nvPr/>
        </p:nvGrpSpPr>
        <p:grpSpPr>
          <a:xfrm>
            <a:off x="13187169" y="7057937"/>
            <a:ext cx="17313663" cy="7454039"/>
            <a:chOff x="13390369" y="7057937"/>
            <a:chExt cx="17313663" cy="7454039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2B858F90-AC17-F6F0-FF43-39D45B7BDA84}"/>
                </a:ext>
              </a:extLst>
            </p:cNvPr>
            <p:cNvSpPr/>
            <p:nvPr/>
          </p:nvSpPr>
          <p:spPr>
            <a:xfrm>
              <a:off x="13843585" y="8613017"/>
              <a:ext cx="4468092" cy="3429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  <a:latin typeface="Georgia" panose="02040502050405020303" pitchFamily="18" charset="0"/>
                </a:rPr>
                <a:t>Integrative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94615781-EC7E-4B82-8D4B-853D2706D825}"/>
                </a:ext>
              </a:extLst>
            </p:cNvPr>
            <p:cNvSpPr/>
            <p:nvPr/>
          </p:nvSpPr>
          <p:spPr>
            <a:xfrm>
              <a:off x="19813154" y="8412170"/>
              <a:ext cx="4468092" cy="3429000"/>
            </a:xfrm>
            <a:prstGeom prst="ellipse">
              <a:avLst/>
            </a:prstGeom>
            <a:solidFill>
              <a:srgbClr val="FF685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Georgia" panose="02040502050405020303" pitchFamily="18" charset="0"/>
                </a:rPr>
                <a:t>Suppressive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3EE72C74-A01A-4BE5-1785-DA6924B5D338}"/>
                </a:ext>
              </a:extLst>
            </p:cNvPr>
            <p:cNvSpPr/>
            <p:nvPr/>
          </p:nvSpPr>
          <p:spPr>
            <a:xfrm>
              <a:off x="25862186" y="8613017"/>
              <a:ext cx="4468092" cy="34290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Georgia" panose="02040502050405020303" pitchFamily="18" charset="0"/>
                </a:rPr>
                <a:t>Dysregulation</a:t>
              </a:r>
            </a:p>
          </p:txBody>
        </p:sp>
        <p:cxnSp>
          <p:nvCxnSpPr>
            <p:cNvPr id="94" name="Curved Connector 93">
              <a:extLst>
                <a:ext uri="{FF2B5EF4-FFF2-40B4-BE49-F238E27FC236}">
                  <a16:creationId xmlns:a16="http://schemas.microsoft.com/office/drawing/2014/main" id="{8CFD62AE-A6CF-F122-E1DB-85048118022B}"/>
                </a:ext>
              </a:extLst>
            </p:cNvPr>
            <p:cNvCxnSpPr>
              <a:cxnSpLocks/>
              <a:stCxn id="91" idx="7"/>
              <a:endCxn id="92" idx="1"/>
            </p:cNvCxnSpPr>
            <p:nvPr/>
          </p:nvCxnSpPr>
          <p:spPr>
            <a:xfrm rot="5400000" flipH="1" flipV="1">
              <a:off x="18961991" y="7609684"/>
              <a:ext cx="200847" cy="2810153"/>
            </a:xfrm>
            <a:prstGeom prst="curvedConnector3">
              <a:avLst>
                <a:gd name="adj1" fmla="val 328682"/>
              </a:avLst>
            </a:prstGeom>
            <a:ln>
              <a:gradFill flip="none" rotWithShape="1">
                <a:gsLst>
                  <a:gs pos="82997">
                    <a:srgbClr val="C2D3A4"/>
                  </a:gs>
                  <a:gs pos="45988">
                    <a:srgbClr val="E45C47"/>
                  </a:gs>
                  <a:gs pos="82007">
                    <a:srgbClr val="C1D2A2"/>
                  </a:gs>
                  <a:gs pos="69008">
                    <a:srgbClr val="E7503E"/>
                  </a:gs>
                  <a:gs pos="58000">
                    <a:srgbClr val="FF0000"/>
                  </a:gs>
                  <a:gs pos="25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urved Connector 94">
              <a:extLst>
                <a:ext uri="{FF2B5EF4-FFF2-40B4-BE49-F238E27FC236}">
                  <a16:creationId xmlns:a16="http://schemas.microsoft.com/office/drawing/2014/main" id="{A889C701-1C1F-E3DD-E7BF-E099DD5F3608}"/>
                </a:ext>
              </a:extLst>
            </p:cNvPr>
            <p:cNvCxnSpPr>
              <a:cxnSpLocks/>
              <a:stCxn id="92" idx="7"/>
              <a:endCxn id="93" idx="1"/>
            </p:cNvCxnSpPr>
            <p:nvPr/>
          </p:nvCxnSpPr>
          <p:spPr>
            <a:xfrm rot="16200000" flipH="1">
              <a:off x="24971293" y="7569952"/>
              <a:ext cx="200847" cy="2889615"/>
            </a:xfrm>
            <a:prstGeom prst="curvedConnector3">
              <a:avLst>
                <a:gd name="adj1" fmla="val -218012"/>
              </a:avLst>
            </a:prstGeom>
            <a:ln>
              <a:gradFill flip="none" rotWithShape="1">
                <a:gsLst>
                  <a:gs pos="0">
                    <a:srgbClr val="FF0000"/>
                  </a:gs>
                  <a:gs pos="37000">
                    <a:srgbClr val="C00000"/>
                  </a:gs>
                  <a:gs pos="91000">
                    <a:srgbClr val="F60000"/>
                  </a:gs>
                  <a:gs pos="49000">
                    <a:schemeClr val="tx1"/>
                  </a:gs>
                </a:gsLst>
                <a:lin ang="10800000" scaled="1"/>
                <a:tileRect/>
              </a:gra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urved Connector 95">
              <a:extLst>
                <a:ext uri="{FF2B5EF4-FFF2-40B4-BE49-F238E27FC236}">
                  <a16:creationId xmlns:a16="http://schemas.microsoft.com/office/drawing/2014/main" id="{FA2F9E93-4FCB-C413-8D4A-395671814534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21934531" y="2603717"/>
              <a:ext cx="19050" cy="12018602"/>
            </a:xfrm>
            <a:prstGeom prst="curvedConnector3">
              <a:avLst>
                <a:gd name="adj1" fmla="val 6975000"/>
              </a:avLst>
            </a:prstGeom>
            <a:ln w="12700">
              <a:gradFill flip="none" rotWithShape="1">
                <a:gsLst>
                  <a:gs pos="0">
                    <a:schemeClr val="tx1"/>
                  </a:gs>
                  <a:gs pos="39000">
                    <a:schemeClr val="accent6">
                      <a:lumMod val="60000"/>
                      <a:lumOff val="40000"/>
                    </a:schemeClr>
                  </a:gs>
                  <a:gs pos="69000">
                    <a:schemeClr val="accent6">
                      <a:lumMod val="75000"/>
                    </a:schemeClr>
                  </a:gs>
                  <a:gs pos="97000">
                    <a:schemeClr val="accent6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240E6016-E769-1AB0-A88A-1BDDDE1AD4A1}"/>
                </a:ext>
              </a:extLst>
            </p:cNvPr>
            <p:cNvCxnSpPr>
              <a:cxnSpLocks/>
              <a:stCxn id="91" idx="4"/>
              <a:endCxn id="112" idx="0"/>
            </p:cNvCxnSpPr>
            <p:nvPr/>
          </p:nvCxnSpPr>
          <p:spPr>
            <a:xfrm>
              <a:off x="16077631" y="12042017"/>
              <a:ext cx="56663" cy="1885386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5CE880E9-2D0E-4AC3-68E4-A016CB38AF25}"/>
                </a:ext>
              </a:extLst>
            </p:cNvPr>
            <p:cNvCxnSpPr>
              <a:cxnSpLocks/>
              <a:stCxn id="91" idx="4"/>
              <a:endCxn id="113" idx="0"/>
            </p:cNvCxnSpPr>
            <p:nvPr/>
          </p:nvCxnSpPr>
          <p:spPr>
            <a:xfrm>
              <a:off x="16077631" y="12042018"/>
              <a:ext cx="1140063" cy="1670702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201DACC5-3FD3-8C29-A09C-571EBA25D06D}"/>
                </a:ext>
              </a:extLst>
            </p:cNvPr>
            <p:cNvCxnSpPr>
              <a:cxnSpLocks/>
              <a:stCxn id="91" idx="4"/>
              <a:endCxn id="114" idx="0"/>
            </p:cNvCxnSpPr>
            <p:nvPr/>
          </p:nvCxnSpPr>
          <p:spPr>
            <a:xfrm>
              <a:off x="16077631" y="12042017"/>
              <a:ext cx="2150789" cy="1308783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308044C-CAF5-FB83-6733-6B004F65EF33}"/>
                </a:ext>
              </a:extLst>
            </p:cNvPr>
            <p:cNvCxnSpPr>
              <a:cxnSpLocks/>
              <a:stCxn id="91" idx="4"/>
              <a:endCxn id="115" idx="0"/>
            </p:cNvCxnSpPr>
            <p:nvPr/>
          </p:nvCxnSpPr>
          <p:spPr>
            <a:xfrm>
              <a:off x="16077631" y="12042018"/>
              <a:ext cx="2234271" cy="209702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7C02393C-5FDE-100B-C77C-EEB0F2293346}"/>
                </a:ext>
              </a:extLst>
            </p:cNvPr>
            <p:cNvCxnSpPr>
              <a:cxnSpLocks/>
              <a:stCxn id="91" idx="4"/>
              <a:endCxn id="111" idx="0"/>
            </p:cNvCxnSpPr>
            <p:nvPr/>
          </p:nvCxnSpPr>
          <p:spPr>
            <a:xfrm flipH="1">
              <a:off x="15127737" y="12042018"/>
              <a:ext cx="949895" cy="1663025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29513525-C62D-828F-05AD-3CED64B8A125}"/>
                </a:ext>
              </a:extLst>
            </p:cNvPr>
            <p:cNvCxnSpPr>
              <a:cxnSpLocks/>
              <a:stCxn id="91" idx="4"/>
              <a:endCxn id="110" idx="0"/>
            </p:cNvCxnSpPr>
            <p:nvPr/>
          </p:nvCxnSpPr>
          <p:spPr>
            <a:xfrm flipH="1">
              <a:off x="14086626" y="12042017"/>
              <a:ext cx="1991006" cy="1282740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3BBAA252-F0AA-9751-D3E8-E3B3D5EA116A}"/>
                </a:ext>
              </a:extLst>
            </p:cNvPr>
            <p:cNvCxnSpPr>
              <a:cxnSpLocks/>
              <a:stCxn id="91" idx="4"/>
              <a:endCxn id="117" idx="0"/>
            </p:cNvCxnSpPr>
            <p:nvPr/>
          </p:nvCxnSpPr>
          <p:spPr>
            <a:xfrm flipH="1">
              <a:off x="13812622" y="12042017"/>
              <a:ext cx="2265009" cy="203499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3EC37A99-A6EB-A684-C6E5-CD8AEAB9518A}"/>
                </a:ext>
              </a:extLst>
            </p:cNvPr>
            <p:cNvCxnSpPr>
              <a:cxnSpLocks/>
              <a:stCxn id="93" idx="4"/>
              <a:endCxn id="131" idx="0"/>
            </p:cNvCxnSpPr>
            <p:nvPr/>
          </p:nvCxnSpPr>
          <p:spPr>
            <a:xfrm flipH="1">
              <a:off x="25687222" y="12042017"/>
              <a:ext cx="2409011" cy="20931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5E11CBAD-49F3-C1CE-3249-A66B39FCDBFD}"/>
                </a:ext>
              </a:extLst>
            </p:cNvPr>
            <p:cNvCxnSpPr>
              <a:cxnSpLocks/>
              <a:stCxn id="93" idx="4"/>
              <a:endCxn id="132" idx="0"/>
            </p:cNvCxnSpPr>
            <p:nvPr/>
          </p:nvCxnSpPr>
          <p:spPr>
            <a:xfrm flipH="1">
              <a:off x="26032667" y="12042017"/>
              <a:ext cx="2063565" cy="127808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FA2EB741-1832-D8CC-0BF0-7BCA26BBC474}"/>
                </a:ext>
              </a:extLst>
            </p:cNvPr>
            <p:cNvCxnSpPr>
              <a:cxnSpLocks/>
              <a:stCxn id="93" idx="4"/>
              <a:endCxn id="133" idx="0"/>
            </p:cNvCxnSpPr>
            <p:nvPr/>
          </p:nvCxnSpPr>
          <p:spPr>
            <a:xfrm flipH="1">
              <a:off x="27402631" y="12042018"/>
              <a:ext cx="693602" cy="166567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BF1546C6-77FD-67B4-3B12-B3FFDFB77A90}"/>
                </a:ext>
              </a:extLst>
            </p:cNvPr>
            <p:cNvCxnSpPr>
              <a:cxnSpLocks/>
              <a:stCxn id="93" idx="4"/>
              <a:endCxn id="134" idx="0"/>
            </p:cNvCxnSpPr>
            <p:nvPr/>
          </p:nvCxnSpPr>
          <p:spPr>
            <a:xfrm>
              <a:off x="28096233" y="12042018"/>
              <a:ext cx="551678" cy="166567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46002B48-B7C0-F036-2EBA-B0B94C8DF625}"/>
                </a:ext>
              </a:extLst>
            </p:cNvPr>
            <p:cNvCxnSpPr>
              <a:cxnSpLocks/>
              <a:stCxn id="93" idx="4"/>
              <a:endCxn id="135" idx="0"/>
            </p:cNvCxnSpPr>
            <p:nvPr/>
          </p:nvCxnSpPr>
          <p:spPr>
            <a:xfrm>
              <a:off x="28096232" y="12042017"/>
              <a:ext cx="1911543" cy="130878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15B2BC2D-337B-2A46-9150-032BA3E1413B}"/>
                </a:ext>
              </a:extLst>
            </p:cNvPr>
            <p:cNvCxnSpPr>
              <a:cxnSpLocks/>
              <a:stCxn id="93" idx="4"/>
              <a:endCxn id="136" idx="0"/>
            </p:cNvCxnSpPr>
            <p:nvPr/>
          </p:nvCxnSpPr>
          <p:spPr>
            <a:xfrm>
              <a:off x="28096233" y="12042017"/>
              <a:ext cx="2135483" cy="2034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9FE31398-C65C-82F3-3331-EB6AE06AC074}"/>
                </a:ext>
              </a:extLst>
            </p:cNvPr>
            <p:cNvSpPr/>
            <p:nvPr/>
          </p:nvSpPr>
          <p:spPr>
            <a:xfrm>
              <a:off x="13669331" y="13324757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40000"/>
                        <a:lumOff val="60000"/>
                      </a:schemeClr>
                    </a:outerShdw>
                  </a:effectLst>
                  <a:latin typeface="Georgia" panose="02040502050405020303" pitchFamily="18" charset="0"/>
                </a:rPr>
                <a:t>i15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6B685B60-71D3-1DAC-E02D-CDFD8B579E9B}"/>
                </a:ext>
              </a:extLst>
            </p:cNvPr>
            <p:cNvSpPr/>
            <p:nvPr/>
          </p:nvSpPr>
          <p:spPr>
            <a:xfrm>
              <a:off x="14712566" y="13705042"/>
              <a:ext cx="830340" cy="58428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i16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D207AF7D-759D-4B3C-47BC-FEACA16AAE46}"/>
                </a:ext>
              </a:extLst>
            </p:cNvPr>
            <p:cNvSpPr/>
            <p:nvPr/>
          </p:nvSpPr>
          <p:spPr>
            <a:xfrm>
              <a:off x="15719123" y="13927403"/>
              <a:ext cx="830340" cy="58428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i17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6445AC4B-BE0B-487B-B2DE-4EA18C20D1C4}"/>
                </a:ext>
              </a:extLst>
            </p:cNvPr>
            <p:cNvSpPr/>
            <p:nvPr/>
          </p:nvSpPr>
          <p:spPr>
            <a:xfrm>
              <a:off x="16802524" y="13712719"/>
              <a:ext cx="830340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i18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85A562F-ADDD-CE9A-9E55-D84CCCAFCD32}"/>
                </a:ext>
              </a:extLst>
            </p:cNvPr>
            <p:cNvSpPr/>
            <p:nvPr/>
          </p:nvSpPr>
          <p:spPr>
            <a:xfrm>
              <a:off x="17812444" y="13350800"/>
              <a:ext cx="831950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i19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C76BD198-CE72-B564-E696-762A24ED5475}"/>
                </a:ext>
              </a:extLst>
            </p:cNvPr>
            <p:cNvSpPr/>
            <p:nvPr/>
          </p:nvSpPr>
          <p:spPr>
            <a:xfrm>
              <a:off x="17895926" y="12251719"/>
              <a:ext cx="831951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i20</a:t>
              </a:r>
            </a:p>
          </p:txBody>
        </p: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B0DD1650-E085-8F8A-9A53-8AC10E4C698D}"/>
                </a:ext>
              </a:extLst>
            </p:cNvPr>
            <p:cNvCxnSpPr>
              <a:cxnSpLocks/>
              <a:stCxn id="92" idx="4"/>
              <a:endCxn id="118" idx="0"/>
            </p:cNvCxnSpPr>
            <p:nvPr/>
          </p:nvCxnSpPr>
          <p:spPr>
            <a:xfrm flipH="1">
              <a:off x="19785838" y="11841170"/>
              <a:ext cx="2261363" cy="4101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CFDCA0A-B394-22BF-3AFA-76C62FAC4304}"/>
                </a:ext>
              </a:extLst>
            </p:cNvPr>
            <p:cNvSpPr/>
            <p:nvPr/>
          </p:nvSpPr>
          <p:spPr>
            <a:xfrm>
              <a:off x="13390369" y="12245516"/>
              <a:ext cx="844505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accent6">
                        <a:lumMod val="60000"/>
                        <a:lumOff val="40000"/>
                      </a:schemeClr>
                    </a:outerShdw>
                  </a:effectLst>
                  <a:latin typeface="Georgia" panose="02040502050405020303" pitchFamily="18" charset="0"/>
                </a:rPr>
                <a:t>i14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9392A0EB-3B75-DF30-3012-C966E8859155}"/>
                </a:ext>
              </a:extLst>
            </p:cNvPr>
            <p:cNvSpPr/>
            <p:nvPr/>
          </p:nvSpPr>
          <p:spPr>
            <a:xfrm>
              <a:off x="19368544" y="12251336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60000"/>
                    </a:outerShdw>
                  </a:effectLst>
                  <a:latin typeface="Georgia" panose="02040502050405020303" pitchFamily="18" charset="0"/>
                </a:rPr>
                <a:t>i7</a:t>
              </a:r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EE0ECB2D-A1E9-EE36-2451-BEEBF31826F2}"/>
                </a:ext>
              </a:extLst>
            </p:cNvPr>
            <p:cNvCxnSpPr>
              <a:cxnSpLocks/>
              <a:stCxn id="92" idx="4"/>
              <a:endCxn id="120" idx="0"/>
            </p:cNvCxnSpPr>
            <p:nvPr/>
          </p:nvCxnSpPr>
          <p:spPr>
            <a:xfrm flipH="1">
              <a:off x="19836617" y="11841170"/>
              <a:ext cx="2210583" cy="147892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B01E2B4E-72FC-8FF5-84DA-AAA4C348745E}"/>
                </a:ext>
              </a:extLst>
            </p:cNvPr>
            <p:cNvSpPr/>
            <p:nvPr/>
          </p:nvSpPr>
          <p:spPr>
            <a:xfrm>
              <a:off x="19419323" y="13320098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i8</a:t>
              </a:r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3646B811-F992-CFC8-421F-D688BAFBC964}"/>
                </a:ext>
              </a:extLst>
            </p:cNvPr>
            <p:cNvCxnSpPr>
              <a:cxnSpLocks/>
              <a:stCxn id="92" idx="4"/>
              <a:endCxn id="122" idx="0"/>
            </p:cNvCxnSpPr>
            <p:nvPr/>
          </p:nvCxnSpPr>
          <p:spPr>
            <a:xfrm flipH="1">
              <a:off x="20907385" y="11841171"/>
              <a:ext cx="1139816" cy="18638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0CACBF97-1885-8B25-436F-B09ADA6FF026}"/>
                </a:ext>
              </a:extLst>
            </p:cNvPr>
            <p:cNvSpPr/>
            <p:nvPr/>
          </p:nvSpPr>
          <p:spPr>
            <a:xfrm>
              <a:off x="20492215" y="13705042"/>
              <a:ext cx="830340" cy="58428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i9</a:t>
              </a: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BCFA9466-A46B-D05E-2D93-BC67F2B8F580}"/>
                </a:ext>
              </a:extLst>
            </p:cNvPr>
            <p:cNvCxnSpPr>
              <a:cxnSpLocks/>
              <a:stCxn id="92" idx="4"/>
              <a:endCxn id="124" idx="0"/>
            </p:cNvCxnSpPr>
            <p:nvPr/>
          </p:nvCxnSpPr>
          <p:spPr>
            <a:xfrm>
              <a:off x="22047201" y="11841171"/>
              <a:ext cx="28718" cy="208652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789E0D0A-A597-CBA6-BDCC-C3C2B179A6CC}"/>
                </a:ext>
              </a:extLst>
            </p:cNvPr>
            <p:cNvSpPr/>
            <p:nvPr/>
          </p:nvSpPr>
          <p:spPr>
            <a:xfrm>
              <a:off x="21660748" y="13927696"/>
              <a:ext cx="830340" cy="58428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i10</a:t>
              </a:r>
            </a:p>
          </p:txBody>
        </p: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6265A213-42F3-DBE1-A897-C4A3D91D5873}"/>
                </a:ext>
              </a:extLst>
            </p:cNvPr>
            <p:cNvCxnSpPr>
              <a:cxnSpLocks/>
              <a:stCxn id="92" idx="4"/>
              <a:endCxn id="126" idx="0"/>
            </p:cNvCxnSpPr>
            <p:nvPr/>
          </p:nvCxnSpPr>
          <p:spPr>
            <a:xfrm>
              <a:off x="22047200" y="11841171"/>
              <a:ext cx="1130322" cy="18638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12940A4-3564-AB04-3BDB-E3AF30755494}"/>
                </a:ext>
              </a:extLst>
            </p:cNvPr>
            <p:cNvSpPr/>
            <p:nvPr/>
          </p:nvSpPr>
          <p:spPr>
            <a:xfrm>
              <a:off x="22762352" y="13705042"/>
              <a:ext cx="830340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i11</a:t>
              </a:r>
            </a:p>
          </p:txBody>
        </p: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28881191-9905-3CD5-5AAA-E03A9F641DB6}"/>
                </a:ext>
              </a:extLst>
            </p:cNvPr>
            <p:cNvCxnSpPr>
              <a:cxnSpLocks/>
              <a:stCxn id="92" idx="4"/>
              <a:endCxn id="128" idx="0"/>
            </p:cNvCxnSpPr>
            <p:nvPr/>
          </p:nvCxnSpPr>
          <p:spPr>
            <a:xfrm>
              <a:off x="22047201" y="11841170"/>
              <a:ext cx="2163074" cy="147892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839748C-CC83-C63A-911F-11AEBFF8EF25}"/>
                </a:ext>
              </a:extLst>
            </p:cNvPr>
            <p:cNvSpPr/>
            <p:nvPr/>
          </p:nvSpPr>
          <p:spPr>
            <a:xfrm>
              <a:off x="23794299" y="13320098"/>
              <a:ext cx="831950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i12</a:t>
              </a:r>
            </a:p>
          </p:txBody>
        </p: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F898E3E0-DCAD-7345-7144-5B8764F95106}"/>
                </a:ext>
              </a:extLst>
            </p:cNvPr>
            <p:cNvCxnSpPr>
              <a:cxnSpLocks/>
              <a:stCxn id="92" idx="4"/>
              <a:endCxn id="130" idx="0"/>
            </p:cNvCxnSpPr>
            <p:nvPr/>
          </p:nvCxnSpPr>
          <p:spPr>
            <a:xfrm>
              <a:off x="22047200" y="11841170"/>
              <a:ext cx="2104467" cy="40169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867BFFFC-750C-4BE0-444D-3B83080234C9}"/>
                </a:ext>
              </a:extLst>
            </p:cNvPr>
            <p:cNvSpPr/>
            <p:nvPr/>
          </p:nvSpPr>
          <p:spPr>
            <a:xfrm>
              <a:off x="23735692" y="12242864"/>
              <a:ext cx="831951" cy="5766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rgbClr val="FF0000"/>
                    </a:outerShdw>
                  </a:effectLst>
                  <a:latin typeface="Georgia" panose="02040502050405020303" pitchFamily="18" charset="0"/>
                </a:rPr>
                <a:t>i13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8C28320D-BA24-49BC-9BFC-6F9C9AE98EAE}"/>
                </a:ext>
              </a:extLst>
            </p:cNvPr>
            <p:cNvSpPr/>
            <p:nvPr/>
          </p:nvSpPr>
          <p:spPr>
            <a:xfrm>
              <a:off x="25269928" y="12251336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i1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DC5E5AA4-28E7-45F2-E757-874E06E2CB15}"/>
                </a:ext>
              </a:extLst>
            </p:cNvPr>
            <p:cNvSpPr/>
            <p:nvPr/>
          </p:nvSpPr>
          <p:spPr>
            <a:xfrm>
              <a:off x="25615373" y="13320098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i2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0E40151B-06B6-442B-1307-D56713B11855}"/>
                </a:ext>
              </a:extLst>
            </p:cNvPr>
            <p:cNvSpPr/>
            <p:nvPr/>
          </p:nvSpPr>
          <p:spPr>
            <a:xfrm>
              <a:off x="26985337" y="13707694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i3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7DB678BF-D900-6C96-4ABC-9DC647A1CFBA}"/>
                </a:ext>
              </a:extLst>
            </p:cNvPr>
            <p:cNvSpPr/>
            <p:nvPr/>
          </p:nvSpPr>
          <p:spPr>
            <a:xfrm>
              <a:off x="28230616" y="13707694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i4</a:t>
              </a: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F3EC10D9-4954-5976-31A3-BF204E11AA31}"/>
                </a:ext>
              </a:extLst>
            </p:cNvPr>
            <p:cNvSpPr/>
            <p:nvPr/>
          </p:nvSpPr>
          <p:spPr>
            <a:xfrm>
              <a:off x="29590481" y="13350800"/>
              <a:ext cx="834588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i5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432B8C27-FEB3-46ED-2844-D5DCEF7B15AA}"/>
                </a:ext>
              </a:extLst>
            </p:cNvPr>
            <p:cNvSpPr/>
            <p:nvPr/>
          </p:nvSpPr>
          <p:spPr>
            <a:xfrm>
              <a:off x="29759398" y="12245516"/>
              <a:ext cx="944634" cy="57395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effectLst>
                    <a:outerShdw blurRad="50800" dist="50800" dir="5400000" algn="ctr" rotWithShape="0">
                      <a:schemeClr val="tx1"/>
                    </a:outerShdw>
                  </a:effectLst>
                  <a:latin typeface="Georgia" panose="02040502050405020303" pitchFamily="18" charset="0"/>
                </a:rPr>
                <a:t>i6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DE2FFDF7-4F06-3116-B924-8F70F58D5B93}"/>
                </a:ext>
              </a:extLst>
            </p:cNvPr>
            <p:cNvSpPr txBox="1"/>
            <p:nvPr/>
          </p:nvSpPr>
          <p:spPr>
            <a:xfrm>
              <a:off x="21647131" y="7057937"/>
              <a:ext cx="851960" cy="71558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4050" dirty="0"/>
                <a:t>.21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AEAFA555-3674-9C1B-575E-83199210E1FA}"/>
                </a:ext>
              </a:extLst>
            </p:cNvPr>
            <p:cNvSpPr txBox="1"/>
            <p:nvPr/>
          </p:nvSpPr>
          <p:spPr>
            <a:xfrm>
              <a:off x="18679732" y="8214442"/>
              <a:ext cx="841897" cy="71558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50" dirty="0"/>
                <a:t>.24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686A120E-F2E5-1562-3428-D4D11819A39A}"/>
                </a:ext>
              </a:extLst>
            </p:cNvPr>
            <p:cNvSpPr txBox="1"/>
            <p:nvPr/>
          </p:nvSpPr>
          <p:spPr>
            <a:xfrm>
              <a:off x="24714408" y="8135172"/>
              <a:ext cx="841897" cy="71558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4050" dirty="0"/>
                <a:t>.32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FBCCA35A-364C-A704-FC4E-3A4819E38B27}"/>
                </a:ext>
              </a:extLst>
            </p:cNvPr>
            <p:cNvSpPr/>
            <p:nvPr/>
          </p:nvSpPr>
          <p:spPr>
            <a:xfrm>
              <a:off x="14623184" y="12620882"/>
              <a:ext cx="720430" cy="413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.89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2B044894-8AE0-C0FB-1848-D4688F67A29B}"/>
                </a:ext>
              </a:extLst>
            </p:cNvPr>
            <p:cNvSpPr/>
            <p:nvPr/>
          </p:nvSpPr>
          <p:spPr>
            <a:xfrm>
              <a:off x="14998903" y="13021303"/>
              <a:ext cx="801722" cy="3294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.83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428BDE7-C9B3-AF38-20C4-455B46C05CCE}"/>
                </a:ext>
              </a:extLst>
            </p:cNvPr>
            <p:cNvSpPr/>
            <p:nvPr/>
          </p:nvSpPr>
          <p:spPr>
            <a:xfrm>
              <a:off x="16405146" y="13021303"/>
              <a:ext cx="801722" cy="3294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.85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38ACC2A8-93F9-E13B-5414-934D35CC1AE1}"/>
                </a:ext>
              </a:extLst>
            </p:cNvPr>
            <p:cNvSpPr/>
            <p:nvPr/>
          </p:nvSpPr>
          <p:spPr>
            <a:xfrm>
              <a:off x="16942767" y="12569579"/>
              <a:ext cx="801722" cy="3294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.90</a:t>
              </a: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A97A665C-F6FC-501C-FD0F-E9F69EC7C713}"/>
                </a:ext>
              </a:extLst>
            </p:cNvPr>
            <p:cNvSpPr/>
            <p:nvPr/>
          </p:nvSpPr>
          <p:spPr>
            <a:xfrm>
              <a:off x="16856818" y="11985508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.79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A6882573-0E18-3E89-51B1-54F0835690B1}"/>
                </a:ext>
              </a:extLst>
            </p:cNvPr>
            <p:cNvSpPr/>
            <p:nvPr/>
          </p:nvSpPr>
          <p:spPr>
            <a:xfrm>
              <a:off x="20337284" y="11933542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.86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16F60E2E-5902-23B9-3DCC-1C439DD67250}"/>
                </a:ext>
              </a:extLst>
            </p:cNvPr>
            <p:cNvSpPr/>
            <p:nvPr/>
          </p:nvSpPr>
          <p:spPr>
            <a:xfrm>
              <a:off x="20465185" y="12569580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.84</a:t>
              </a: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2E577B64-0ADB-6CF9-D099-41B6433CEB33}"/>
                </a:ext>
              </a:extLst>
            </p:cNvPr>
            <p:cNvSpPr/>
            <p:nvPr/>
          </p:nvSpPr>
          <p:spPr>
            <a:xfrm>
              <a:off x="20865445" y="13034017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.79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B508F8-1E7B-9BFD-127A-9314FD880BD0}"/>
                </a:ext>
              </a:extLst>
            </p:cNvPr>
            <p:cNvSpPr/>
            <p:nvPr/>
          </p:nvSpPr>
          <p:spPr>
            <a:xfrm>
              <a:off x="21691400" y="13284349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.86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A86AAF4A-14A9-EDD1-A47E-6FE70797F0E4}"/>
                </a:ext>
              </a:extLst>
            </p:cNvPr>
            <p:cNvSpPr/>
            <p:nvPr/>
          </p:nvSpPr>
          <p:spPr>
            <a:xfrm>
              <a:off x="22499090" y="13034017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.79</a:t>
              </a: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91469310-B37A-A65B-26A4-39BD02762882}"/>
                </a:ext>
              </a:extLst>
            </p:cNvPr>
            <p:cNvSpPr/>
            <p:nvPr/>
          </p:nvSpPr>
          <p:spPr>
            <a:xfrm>
              <a:off x="22877482" y="12555127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.79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8BEF034C-8942-DD70-AC70-041EC0FBFDF7}"/>
                </a:ext>
              </a:extLst>
            </p:cNvPr>
            <p:cNvSpPr/>
            <p:nvPr/>
          </p:nvSpPr>
          <p:spPr>
            <a:xfrm>
              <a:off x="22934951" y="11925070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.67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BDE6A4CD-09DE-27D4-E164-9DF9E900B1EA}"/>
                </a:ext>
              </a:extLst>
            </p:cNvPr>
            <p:cNvSpPr/>
            <p:nvPr/>
          </p:nvSpPr>
          <p:spPr>
            <a:xfrm>
              <a:off x="26355787" y="11960059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.90</a:t>
              </a: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93D6038A-2E16-C53E-0C7D-033FFE6F9B8F}"/>
                </a:ext>
              </a:extLst>
            </p:cNvPr>
            <p:cNvSpPr/>
            <p:nvPr/>
          </p:nvSpPr>
          <p:spPr>
            <a:xfrm>
              <a:off x="26422364" y="12681952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.78</a:t>
              </a: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A4E3711B-41EE-969E-190F-B52E67ACC71C}"/>
                </a:ext>
              </a:extLst>
            </p:cNvPr>
            <p:cNvSpPr/>
            <p:nvPr/>
          </p:nvSpPr>
          <p:spPr>
            <a:xfrm>
              <a:off x="27234001" y="13034017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.86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B25B62C-79A6-6EEB-B010-1665B8507CD2}"/>
                </a:ext>
              </a:extLst>
            </p:cNvPr>
            <p:cNvSpPr/>
            <p:nvPr/>
          </p:nvSpPr>
          <p:spPr>
            <a:xfrm>
              <a:off x="28084718" y="13027162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.80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784A8CE0-AF05-D538-3298-C80813B8909F}"/>
                </a:ext>
              </a:extLst>
            </p:cNvPr>
            <p:cNvSpPr/>
            <p:nvPr/>
          </p:nvSpPr>
          <p:spPr>
            <a:xfrm>
              <a:off x="28821539" y="12676426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.84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646675CF-C516-D9DD-55B7-66946B354EF9}"/>
                </a:ext>
              </a:extLst>
            </p:cNvPr>
            <p:cNvSpPr/>
            <p:nvPr/>
          </p:nvSpPr>
          <p:spPr>
            <a:xfrm>
              <a:off x="28905439" y="11983762"/>
              <a:ext cx="713919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.85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CCD0F8B4-1A28-DB05-A391-6F3359DED482}"/>
                </a:ext>
              </a:extLst>
            </p:cNvPr>
            <p:cNvSpPr/>
            <p:nvPr/>
          </p:nvSpPr>
          <p:spPr>
            <a:xfrm>
              <a:off x="14403503" y="12032788"/>
              <a:ext cx="815095" cy="286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.89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E9DBE02F-8A19-2AF2-6EB4-46499A9232B1}"/>
                </a:ext>
              </a:extLst>
            </p:cNvPr>
            <p:cNvSpPr/>
            <p:nvPr/>
          </p:nvSpPr>
          <p:spPr>
            <a:xfrm>
              <a:off x="15742200" y="13290163"/>
              <a:ext cx="801722" cy="3294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ysClr val="windowText" lastClr="000000"/>
                  </a:solidFill>
                </a:rPr>
                <a:t>.74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1153B77C-C4DD-E71F-753A-70B35F708790}"/>
                    </a:ext>
                  </a:extLst>
                </p14:cNvPr>
                <p14:cNvContentPartPr/>
                <p14:nvPr/>
              </p14:nvContentPartPr>
              <p14:xfrm>
                <a:off x="21783991" y="9510674"/>
                <a:ext cx="540" cy="540"/>
              </p14:xfrm>
            </p:contentPart>
          </mc:Choice>
          <mc:Fallback xmlns=""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1153B77C-C4DD-E71F-753A-70B35F70879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1774811" y="9501494"/>
                  <a:ext cx="18900" cy="189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C196B993-52B9-3574-2067-BB10F0F229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24" y="326953"/>
            <a:ext cx="7156895" cy="4759848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AC12EEC-2B00-3834-E91E-FC9B8D7E5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810939"/>
              </p:ext>
            </p:extLst>
          </p:nvPr>
        </p:nvGraphicFramePr>
        <p:xfrm>
          <a:off x="13187169" y="24754122"/>
          <a:ext cx="17546832" cy="700594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031232">
                  <a:extLst>
                    <a:ext uri="{9D8B030D-6E8A-4147-A177-3AD203B41FA5}">
                      <a16:colId xmlns:a16="http://schemas.microsoft.com/office/drawing/2014/main" val="3341700667"/>
                    </a:ext>
                  </a:extLst>
                </a:gridCol>
                <a:gridCol w="3327400">
                  <a:extLst>
                    <a:ext uri="{9D8B030D-6E8A-4147-A177-3AD203B41FA5}">
                      <a16:colId xmlns:a16="http://schemas.microsoft.com/office/drawing/2014/main" val="2072491643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140919667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824234445"/>
                    </a:ext>
                  </a:extLst>
                </a:gridCol>
              </a:tblGrid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Cannabis Outcomes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Integrative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Suppressive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Dysregulation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187155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Social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-.07*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989230992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Coping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-.10*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.25*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422403401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Enhancement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2552233805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Conformity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</a:t>
                      </a:r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09</a:t>
                      </a:r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*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.04*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394318233"/>
                  </a:ext>
                </a:extLst>
              </a:tr>
              <a:tr h="743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Expansion Motives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</a:t>
                      </a:r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</a:t>
                      </a:r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*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-.06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440731253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Cannabis Protective Behavioral Strategies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.23*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.10*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093810929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Cannabis Consequences (MACQ)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.08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1075156658"/>
                  </a:ext>
                </a:extLst>
              </a:tr>
              <a:tr h="84820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Cannabis Problems (CUDIT-R)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.14*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.14*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170" marR="1170" marT="1170" marB="0" anchor="ctr"/>
                </a:tc>
                <a:extLst>
                  <a:ext uri="{0D108BD9-81ED-4DB2-BD59-A6C34878D82A}">
                    <a16:rowId xmlns:a16="http://schemas.microsoft.com/office/drawing/2014/main" val="3099888711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82EDBB7A-4F2F-4CE5-D220-A27C4BC7AA85}"/>
              </a:ext>
            </a:extLst>
          </p:cNvPr>
          <p:cNvSpPr txBox="1"/>
          <p:nvPr/>
        </p:nvSpPr>
        <p:spPr>
          <a:xfrm>
            <a:off x="13206851" y="15261246"/>
            <a:ext cx="1755498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Associations between Emotion Regulation Facets and Substance-Related Outcomes</a:t>
            </a:r>
            <a:endParaRPr lang="en-US" sz="3200" b="1" i="0" u="none" strike="noStrike" dirty="0"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135812</TotalTime>
  <Words>956</Words>
  <Application>Microsoft Office PowerPoint</Application>
  <PresentationFormat>Custom</PresentationFormat>
  <Paragraphs>184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M P</cp:lastModifiedBy>
  <cp:revision>170</cp:revision>
  <cp:lastPrinted>2023-07-18T23:22:30Z</cp:lastPrinted>
  <dcterms:created xsi:type="dcterms:W3CDTF">2019-04-11T17:16:22Z</dcterms:created>
  <dcterms:modified xsi:type="dcterms:W3CDTF">2024-03-21T13:29:11Z</dcterms:modified>
</cp:coreProperties>
</file>