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3"/>
  </p:notesMasterIdLst>
  <p:sldIdLst>
    <p:sldId id="256" r:id="rId2"/>
  </p:sldIdLst>
  <p:sldSz cx="43891200" cy="32918400"/>
  <p:notesSz cx="7010400" cy="9296400"/>
  <p:defaultTextStyle>
    <a:defPPr>
      <a:defRPr lang="en-US"/>
    </a:defPPr>
    <a:lvl1pPr marL="0" algn="l" defTabSz="3686861" rtl="0" eaLnBrk="1" latinLnBrk="0" hangingPunct="1">
      <a:defRPr sz="7258" kern="1200">
        <a:solidFill>
          <a:schemeClr val="tx1"/>
        </a:solidFill>
        <a:latin typeface="+mn-lt"/>
        <a:ea typeface="+mn-ea"/>
        <a:cs typeface="+mn-cs"/>
      </a:defRPr>
    </a:lvl1pPr>
    <a:lvl2pPr marL="1843430" algn="l" defTabSz="3686861" rtl="0" eaLnBrk="1" latinLnBrk="0" hangingPunct="1">
      <a:defRPr sz="7258" kern="1200">
        <a:solidFill>
          <a:schemeClr val="tx1"/>
        </a:solidFill>
        <a:latin typeface="+mn-lt"/>
        <a:ea typeface="+mn-ea"/>
        <a:cs typeface="+mn-cs"/>
      </a:defRPr>
    </a:lvl2pPr>
    <a:lvl3pPr marL="3686861" algn="l" defTabSz="3686861" rtl="0" eaLnBrk="1" latinLnBrk="0" hangingPunct="1">
      <a:defRPr sz="7258" kern="1200">
        <a:solidFill>
          <a:schemeClr val="tx1"/>
        </a:solidFill>
        <a:latin typeface="+mn-lt"/>
        <a:ea typeface="+mn-ea"/>
        <a:cs typeface="+mn-cs"/>
      </a:defRPr>
    </a:lvl3pPr>
    <a:lvl4pPr marL="5530291" algn="l" defTabSz="3686861" rtl="0" eaLnBrk="1" latinLnBrk="0" hangingPunct="1">
      <a:defRPr sz="7258" kern="1200">
        <a:solidFill>
          <a:schemeClr val="tx1"/>
        </a:solidFill>
        <a:latin typeface="+mn-lt"/>
        <a:ea typeface="+mn-ea"/>
        <a:cs typeface="+mn-cs"/>
      </a:defRPr>
    </a:lvl4pPr>
    <a:lvl5pPr marL="7373722" algn="l" defTabSz="3686861" rtl="0" eaLnBrk="1" latinLnBrk="0" hangingPunct="1">
      <a:defRPr sz="7258" kern="1200">
        <a:solidFill>
          <a:schemeClr val="tx1"/>
        </a:solidFill>
        <a:latin typeface="+mn-lt"/>
        <a:ea typeface="+mn-ea"/>
        <a:cs typeface="+mn-cs"/>
      </a:defRPr>
    </a:lvl5pPr>
    <a:lvl6pPr marL="9217152" algn="l" defTabSz="3686861" rtl="0" eaLnBrk="1" latinLnBrk="0" hangingPunct="1">
      <a:defRPr sz="7258" kern="1200">
        <a:solidFill>
          <a:schemeClr val="tx1"/>
        </a:solidFill>
        <a:latin typeface="+mn-lt"/>
        <a:ea typeface="+mn-ea"/>
        <a:cs typeface="+mn-cs"/>
      </a:defRPr>
    </a:lvl6pPr>
    <a:lvl7pPr marL="11060582" algn="l" defTabSz="3686861" rtl="0" eaLnBrk="1" latinLnBrk="0" hangingPunct="1">
      <a:defRPr sz="7258" kern="1200">
        <a:solidFill>
          <a:schemeClr val="tx1"/>
        </a:solidFill>
        <a:latin typeface="+mn-lt"/>
        <a:ea typeface="+mn-ea"/>
        <a:cs typeface="+mn-cs"/>
      </a:defRPr>
    </a:lvl7pPr>
    <a:lvl8pPr marL="12904013" algn="l" defTabSz="3686861" rtl="0" eaLnBrk="1" latinLnBrk="0" hangingPunct="1">
      <a:defRPr sz="7258" kern="1200">
        <a:solidFill>
          <a:schemeClr val="tx1"/>
        </a:solidFill>
        <a:latin typeface="+mn-lt"/>
        <a:ea typeface="+mn-ea"/>
        <a:cs typeface="+mn-cs"/>
      </a:defRPr>
    </a:lvl8pPr>
    <a:lvl9pPr marL="14747443" algn="l" defTabSz="3686861" rtl="0" eaLnBrk="1" latinLnBrk="0" hangingPunct="1">
      <a:defRPr sz="7258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9C246C37-3661-7CFC-28B8-B210D09DC503}" name="Christian Garcia" initials="CG" userId="S::ccgarcia05@unm.edu::7c356b24-1734-4a5a-a1ea-3aa8d2797c24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8E8EA"/>
    <a:srgbClr val="EFC6CB"/>
    <a:srgbClr val="BF1D30"/>
    <a:srgbClr val="A5A5A7"/>
    <a:srgbClr val="606166"/>
    <a:srgbClr val="018994"/>
    <a:srgbClr val="626368"/>
    <a:srgbClr val="A7A7A9"/>
    <a:srgbClr val="BA0C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10701" autoAdjust="0"/>
    <p:restoredTop sz="94626" autoAdjust="0"/>
  </p:normalViewPr>
  <p:slideViewPr>
    <p:cSldViewPr snapToGrid="0">
      <p:cViewPr varScale="1">
        <p:scale>
          <a:sx n="21" d="100"/>
          <a:sy n="21" d="100"/>
        </p:scale>
        <p:origin x="61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8/10/relationships/authors" Target="authors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561B8059-EABB-4B56-B42D-6397384EAFCF}" type="datetimeFigureOut">
              <a:rPr lang="en-US" smtClean="0"/>
              <a:t>3/21/2024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14463" y="1162050"/>
            <a:ext cx="4181475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15EA42A3-C81C-4CE7-9828-04684F9047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0224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3686861" rtl="0" eaLnBrk="1" latinLnBrk="0" hangingPunct="1">
      <a:defRPr sz="4838" kern="1200">
        <a:solidFill>
          <a:schemeClr val="tx1"/>
        </a:solidFill>
        <a:latin typeface="+mn-lt"/>
        <a:ea typeface="+mn-ea"/>
        <a:cs typeface="+mn-cs"/>
      </a:defRPr>
    </a:lvl1pPr>
    <a:lvl2pPr marL="1843430" algn="l" defTabSz="3686861" rtl="0" eaLnBrk="1" latinLnBrk="0" hangingPunct="1">
      <a:defRPr sz="4838" kern="1200">
        <a:solidFill>
          <a:schemeClr val="tx1"/>
        </a:solidFill>
        <a:latin typeface="+mn-lt"/>
        <a:ea typeface="+mn-ea"/>
        <a:cs typeface="+mn-cs"/>
      </a:defRPr>
    </a:lvl2pPr>
    <a:lvl3pPr marL="3686861" algn="l" defTabSz="3686861" rtl="0" eaLnBrk="1" latinLnBrk="0" hangingPunct="1">
      <a:defRPr sz="4838" kern="1200">
        <a:solidFill>
          <a:schemeClr val="tx1"/>
        </a:solidFill>
        <a:latin typeface="+mn-lt"/>
        <a:ea typeface="+mn-ea"/>
        <a:cs typeface="+mn-cs"/>
      </a:defRPr>
    </a:lvl3pPr>
    <a:lvl4pPr marL="5530291" algn="l" defTabSz="3686861" rtl="0" eaLnBrk="1" latinLnBrk="0" hangingPunct="1">
      <a:defRPr sz="4838" kern="1200">
        <a:solidFill>
          <a:schemeClr val="tx1"/>
        </a:solidFill>
        <a:latin typeface="+mn-lt"/>
        <a:ea typeface="+mn-ea"/>
        <a:cs typeface="+mn-cs"/>
      </a:defRPr>
    </a:lvl4pPr>
    <a:lvl5pPr marL="7373722" algn="l" defTabSz="3686861" rtl="0" eaLnBrk="1" latinLnBrk="0" hangingPunct="1">
      <a:defRPr sz="4838" kern="1200">
        <a:solidFill>
          <a:schemeClr val="tx1"/>
        </a:solidFill>
        <a:latin typeface="+mn-lt"/>
        <a:ea typeface="+mn-ea"/>
        <a:cs typeface="+mn-cs"/>
      </a:defRPr>
    </a:lvl5pPr>
    <a:lvl6pPr marL="9217152" algn="l" defTabSz="3686861" rtl="0" eaLnBrk="1" latinLnBrk="0" hangingPunct="1">
      <a:defRPr sz="4838" kern="1200">
        <a:solidFill>
          <a:schemeClr val="tx1"/>
        </a:solidFill>
        <a:latin typeface="+mn-lt"/>
        <a:ea typeface="+mn-ea"/>
        <a:cs typeface="+mn-cs"/>
      </a:defRPr>
    </a:lvl6pPr>
    <a:lvl7pPr marL="11060582" algn="l" defTabSz="3686861" rtl="0" eaLnBrk="1" latinLnBrk="0" hangingPunct="1">
      <a:defRPr sz="4838" kern="1200">
        <a:solidFill>
          <a:schemeClr val="tx1"/>
        </a:solidFill>
        <a:latin typeface="+mn-lt"/>
        <a:ea typeface="+mn-ea"/>
        <a:cs typeface="+mn-cs"/>
      </a:defRPr>
    </a:lvl7pPr>
    <a:lvl8pPr marL="12904013" algn="l" defTabSz="3686861" rtl="0" eaLnBrk="1" latinLnBrk="0" hangingPunct="1">
      <a:defRPr sz="4838" kern="1200">
        <a:solidFill>
          <a:schemeClr val="tx1"/>
        </a:solidFill>
        <a:latin typeface="+mn-lt"/>
        <a:ea typeface="+mn-ea"/>
        <a:cs typeface="+mn-cs"/>
      </a:defRPr>
    </a:lvl8pPr>
    <a:lvl9pPr marL="14747443" algn="l" defTabSz="3686861" rtl="0" eaLnBrk="1" latinLnBrk="0" hangingPunct="1">
      <a:defRPr sz="4838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EA42A3-C81C-4CE7-9828-04684F9047B0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86701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91840" y="5387342"/>
            <a:ext cx="37307520" cy="11460480"/>
          </a:xfrm>
        </p:spPr>
        <p:txBody>
          <a:bodyPr anchor="b"/>
          <a:lstStyle>
            <a:lvl1pPr algn="ctr">
              <a:defRPr sz="28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486400" y="17289782"/>
            <a:ext cx="32918400" cy="7947658"/>
          </a:xfrm>
        </p:spPr>
        <p:txBody>
          <a:bodyPr/>
          <a:lstStyle>
            <a:lvl1pPr marL="0" indent="0" algn="ctr">
              <a:buNone/>
              <a:defRPr sz="11520"/>
            </a:lvl1pPr>
            <a:lvl2pPr marL="2194560" indent="0" algn="ctr">
              <a:buNone/>
              <a:defRPr sz="9600"/>
            </a:lvl2pPr>
            <a:lvl3pPr marL="4389120" indent="0" algn="ctr">
              <a:buNone/>
              <a:defRPr sz="8640"/>
            </a:lvl3pPr>
            <a:lvl4pPr marL="6583680" indent="0" algn="ctr">
              <a:buNone/>
              <a:defRPr sz="7680"/>
            </a:lvl4pPr>
            <a:lvl5pPr marL="8778240" indent="0" algn="ctr">
              <a:buNone/>
              <a:defRPr sz="7680"/>
            </a:lvl5pPr>
            <a:lvl6pPr marL="10972800" indent="0" algn="ctr">
              <a:buNone/>
              <a:defRPr sz="7680"/>
            </a:lvl6pPr>
            <a:lvl7pPr marL="13167360" indent="0" algn="ctr">
              <a:buNone/>
              <a:defRPr sz="7680"/>
            </a:lvl7pPr>
            <a:lvl8pPr marL="15361920" indent="0" algn="ctr">
              <a:buNone/>
              <a:defRPr sz="7680"/>
            </a:lvl8pPr>
            <a:lvl9pPr marL="17556480" indent="0" algn="ctr">
              <a:buNone/>
              <a:defRPr sz="768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E498F-B25C-49EE-A978-1F9BBB46670A}" type="datetimeFigureOut">
              <a:rPr lang="en-US" smtClean="0"/>
              <a:t>3/21/2024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514D80-C8FA-4207-9B43-20BBA2CA77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53641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E498F-B25C-49EE-A978-1F9BBB46670A}" type="datetimeFigureOut">
              <a:rPr lang="en-US" smtClean="0"/>
              <a:t>3/21/2024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514D80-C8FA-4207-9B43-20BBA2CA77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66654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1409642" y="1752600"/>
            <a:ext cx="9464040" cy="2789682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17522" y="1752600"/>
            <a:ext cx="27843480" cy="2789682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E498F-B25C-49EE-A978-1F9BBB46670A}" type="datetimeFigureOut">
              <a:rPr lang="en-US" smtClean="0"/>
              <a:t>3/21/2024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514D80-C8FA-4207-9B43-20BBA2CA77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41301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E498F-B25C-49EE-A978-1F9BBB46670A}" type="datetimeFigureOut">
              <a:rPr lang="en-US" smtClean="0"/>
              <a:t>3/21/2024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514D80-C8FA-4207-9B43-20BBA2CA77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06264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94662" y="8206749"/>
            <a:ext cx="37856160" cy="13693138"/>
          </a:xfrm>
        </p:spPr>
        <p:txBody>
          <a:bodyPr anchor="b"/>
          <a:lstStyle>
            <a:lvl1pPr>
              <a:defRPr sz="28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94662" y="22029429"/>
            <a:ext cx="37856160" cy="7200898"/>
          </a:xfrm>
        </p:spPr>
        <p:txBody>
          <a:bodyPr/>
          <a:lstStyle>
            <a:lvl1pPr marL="0" indent="0">
              <a:buNone/>
              <a:defRPr sz="11520">
                <a:solidFill>
                  <a:schemeClr val="tx1"/>
                </a:solidFill>
              </a:defRPr>
            </a:lvl1pPr>
            <a:lvl2pPr marL="2194560" indent="0">
              <a:buNone/>
              <a:defRPr sz="9600">
                <a:solidFill>
                  <a:schemeClr val="tx1">
                    <a:tint val="75000"/>
                  </a:schemeClr>
                </a:solidFill>
              </a:defRPr>
            </a:lvl2pPr>
            <a:lvl3pPr marL="4389120" indent="0">
              <a:buNone/>
              <a:defRPr sz="8640">
                <a:solidFill>
                  <a:schemeClr val="tx1">
                    <a:tint val="75000"/>
                  </a:schemeClr>
                </a:solidFill>
              </a:defRPr>
            </a:lvl3pPr>
            <a:lvl4pPr marL="6583680" indent="0">
              <a:buNone/>
              <a:defRPr sz="7680">
                <a:solidFill>
                  <a:schemeClr val="tx1">
                    <a:tint val="75000"/>
                  </a:schemeClr>
                </a:solidFill>
              </a:defRPr>
            </a:lvl4pPr>
            <a:lvl5pPr marL="8778240" indent="0">
              <a:buNone/>
              <a:defRPr sz="7680">
                <a:solidFill>
                  <a:schemeClr val="tx1">
                    <a:tint val="75000"/>
                  </a:schemeClr>
                </a:solidFill>
              </a:defRPr>
            </a:lvl5pPr>
            <a:lvl6pPr marL="10972800" indent="0">
              <a:buNone/>
              <a:defRPr sz="7680">
                <a:solidFill>
                  <a:schemeClr val="tx1">
                    <a:tint val="75000"/>
                  </a:schemeClr>
                </a:solidFill>
              </a:defRPr>
            </a:lvl6pPr>
            <a:lvl7pPr marL="13167360" indent="0">
              <a:buNone/>
              <a:defRPr sz="7680">
                <a:solidFill>
                  <a:schemeClr val="tx1">
                    <a:tint val="75000"/>
                  </a:schemeClr>
                </a:solidFill>
              </a:defRPr>
            </a:lvl7pPr>
            <a:lvl8pPr marL="15361920" indent="0">
              <a:buNone/>
              <a:defRPr sz="7680">
                <a:solidFill>
                  <a:schemeClr val="tx1">
                    <a:tint val="75000"/>
                  </a:schemeClr>
                </a:solidFill>
              </a:defRPr>
            </a:lvl8pPr>
            <a:lvl9pPr marL="17556480" indent="0">
              <a:buNone/>
              <a:defRPr sz="768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E498F-B25C-49EE-A978-1F9BBB46670A}" type="datetimeFigureOut">
              <a:rPr lang="en-US" smtClean="0"/>
              <a:t>3/21/2024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514D80-C8FA-4207-9B43-20BBA2CA77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60486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17520" y="8763000"/>
            <a:ext cx="18653760" cy="208864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219920" y="8763000"/>
            <a:ext cx="18653760" cy="208864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E498F-B25C-49EE-A978-1F9BBB46670A}" type="datetimeFigureOut">
              <a:rPr lang="en-US" smtClean="0"/>
              <a:t>3/21/2024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514D80-C8FA-4207-9B43-20BBA2CA77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14426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23237" y="1752607"/>
            <a:ext cx="37856160" cy="6362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23242" y="8069582"/>
            <a:ext cx="18568032" cy="3954778"/>
          </a:xfrm>
        </p:spPr>
        <p:txBody>
          <a:bodyPr anchor="b"/>
          <a:lstStyle>
            <a:lvl1pPr marL="0" indent="0">
              <a:buNone/>
              <a:defRPr sz="11520" b="1"/>
            </a:lvl1pPr>
            <a:lvl2pPr marL="2194560" indent="0">
              <a:buNone/>
              <a:defRPr sz="9600" b="1"/>
            </a:lvl2pPr>
            <a:lvl3pPr marL="4389120" indent="0">
              <a:buNone/>
              <a:defRPr sz="8640" b="1"/>
            </a:lvl3pPr>
            <a:lvl4pPr marL="6583680" indent="0">
              <a:buNone/>
              <a:defRPr sz="7680" b="1"/>
            </a:lvl4pPr>
            <a:lvl5pPr marL="8778240" indent="0">
              <a:buNone/>
              <a:defRPr sz="7680" b="1"/>
            </a:lvl5pPr>
            <a:lvl6pPr marL="10972800" indent="0">
              <a:buNone/>
              <a:defRPr sz="7680" b="1"/>
            </a:lvl6pPr>
            <a:lvl7pPr marL="13167360" indent="0">
              <a:buNone/>
              <a:defRPr sz="7680" b="1"/>
            </a:lvl7pPr>
            <a:lvl8pPr marL="15361920" indent="0">
              <a:buNone/>
              <a:defRPr sz="7680" b="1"/>
            </a:lvl8pPr>
            <a:lvl9pPr marL="17556480" indent="0">
              <a:buNone/>
              <a:defRPr sz="768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023242" y="12024360"/>
            <a:ext cx="18568032" cy="176860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2219922" y="8069582"/>
            <a:ext cx="18659477" cy="3954778"/>
          </a:xfrm>
        </p:spPr>
        <p:txBody>
          <a:bodyPr anchor="b"/>
          <a:lstStyle>
            <a:lvl1pPr marL="0" indent="0">
              <a:buNone/>
              <a:defRPr sz="11520" b="1"/>
            </a:lvl1pPr>
            <a:lvl2pPr marL="2194560" indent="0">
              <a:buNone/>
              <a:defRPr sz="9600" b="1"/>
            </a:lvl2pPr>
            <a:lvl3pPr marL="4389120" indent="0">
              <a:buNone/>
              <a:defRPr sz="8640" b="1"/>
            </a:lvl3pPr>
            <a:lvl4pPr marL="6583680" indent="0">
              <a:buNone/>
              <a:defRPr sz="7680" b="1"/>
            </a:lvl4pPr>
            <a:lvl5pPr marL="8778240" indent="0">
              <a:buNone/>
              <a:defRPr sz="7680" b="1"/>
            </a:lvl5pPr>
            <a:lvl6pPr marL="10972800" indent="0">
              <a:buNone/>
              <a:defRPr sz="7680" b="1"/>
            </a:lvl6pPr>
            <a:lvl7pPr marL="13167360" indent="0">
              <a:buNone/>
              <a:defRPr sz="7680" b="1"/>
            </a:lvl7pPr>
            <a:lvl8pPr marL="15361920" indent="0">
              <a:buNone/>
              <a:defRPr sz="7680" b="1"/>
            </a:lvl8pPr>
            <a:lvl9pPr marL="17556480" indent="0">
              <a:buNone/>
              <a:defRPr sz="768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2219922" y="12024360"/>
            <a:ext cx="18659477" cy="176860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E498F-B25C-49EE-A978-1F9BBB46670A}" type="datetimeFigureOut">
              <a:rPr lang="en-US" smtClean="0"/>
              <a:t>3/21/2024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514D80-C8FA-4207-9B43-20BBA2CA77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49502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E498F-B25C-49EE-A978-1F9BBB46670A}" type="datetimeFigureOut">
              <a:rPr lang="en-US" smtClean="0"/>
              <a:t>3/21/2024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514D80-C8FA-4207-9B43-20BBA2CA77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90998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E498F-B25C-49EE-A978-1F9BBB46670A}" type="datetimeFigureOut">
              <a:rPr lang="en-US" smtClean="0"/>
              <a:t>3/21/2024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514D80-C8FA-4207-9B43-20BBA2CA77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41111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23237" y="2194560"/>
            <a:ext cx="14156054" cy="7680960"/>
          </a:xfrm>
        </p:spPr>
        <p:txBody>
          <a:bodyPr anchor="b"/>
          <a:lstStyle>
            <a:lvl1pPr>
              <a:defRPr sz="1536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659477" y="4739647"/>
            <a:ext cx="22219920" cy="23393400"/>
          </a:xfrm>
        </p:spPr>
        <p:txBody>
          <a:bodyPr/>
          <a:lstStyle>
            <a:lvl1pPr>
              <a:defRPr sz="15360"/>
            </a:lvl1pPr>
            <a:lvl2pPr>
              <a:defRPr sz="13440"/>
            </a:lvl2pPr>
            <a:lvl3pPr>
              <a:defRPr sz="11520"/>
            </a:lvl3pPr>
            <a:lvl4pPr>
              <a:defRPr sz="9600"/>
            </a:lvl4pPr>
            <a:lvl5pPr>
              <a:defRPr sz="9600"/>
            </a:lvl5pPr>
            <a:lvl6pPr>
              <a:defRPr sz="9600"/>
            </a:lvl6pPr>
            <a:lvl7pPr>
              <a:defRPr sz="9600"/>
            </a:lvl7pPr>
            <a:lvl8pPr>
              <a:defRPr sz="9600"/>
            </a:lvl8pPr>
            <a:lvl9pPr>
              <a:defRPr sz="9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23237" y="9875520"/>
            <a:ext cx="14156054" cy="18295622"/>
          </a:xfrm>
        </p:spPr>
        <p:txBody>
          <a:bodyPr/>
          <a:lstStyle>
            <a:lvl1pPr marL="0" indent="0">
              <a:buNone/>
              <a:defRPr sz="7680"/>
            </a:lvl1pPr>
            <a:lvl2pPr marL="2194560" indent="0">
              <a:buNone/>
              <a:defRPr sz="6720"/>
            </a:lvl2pPr>
            <a:lvl3pPr marL="4389120" indent="0">
              <a:buNone/>
              <a:defRPr sz="5760"/>
            </a:lvl3pPr>
            <a:lvl4pPr marL="6583680" indent="0">
              <a:buNone/>
              <a:defRPr sz="4800"/>
            </a:lvl4pPr>
            <a:lvl5pPr marL="8778240" indent="0">
              <a:buNone/>
              <a:defRPr sz="4800"/>
            </a:lvl5pPr>
            <a:lvl6pPr marL="10972800" indent="0">
              <a:buNone/>
              <a:defRPr sz="4800"/>
            </a:lvl6pPr>
            <a:lvl7pPr marL="13167360" indent="0">
              <a:buNone/>
              <a:defRPr sz="4800"/>
            </a:lvl7pPr>
            <a:lvl8pPr marL="15361920" indent="0">
              <a:buNone/>
              <a:defRPr sz="4800"/>
            </a:lvl8pPr>
            <a:lvl9pPr marL="17556480" indent="0">
              <a:buNone/>
              <a:defRPr sz="48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E498F-B25C-49EE-A978-1F9BBB46670A}" type="datetimeFigureOut">
              <a:rPr lang="en-US" smtClean="0"/>
              <a:t>3/21/2024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514D80-C8FA-4207-9B43-20BBA2CA77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98175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23237" y="2194560"/>
            <a:ext cx="14156054" cy="7680960"/>
          </a:xfrm>
        </p:spPr>
        <p:txBody>
          <a:bodyPr anchor="b"/>
          <a:lstStyle>
            <a:lvl1pPr>
              <a:defRPr sz="1536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8659477" y="4739647"/>
            <a:ext cx="22219920" cy="23393400"/>
          </a:xfrm>
        </p:spPr>
        <p:txBody>
          <a:bodyPr anchor="t"/>
          <a:lstStyle>
            <a:lvl1pPr marL="0" indent="0">
              <a:buNone/>
              <a:defRPr sz="15360"/>
            </a:lvl1pPr>
            <a:lvl2pPr marL="2194560" indent="0">
              <a:buNone/>
              <a:defRPr sz="13440"/>
            </a:lvl2pPr>
            <a:lvl3pPr marL="4389120" indent="0">
              <a:buNone/>
              <a:defRPr sz="11520"/>
            </a:lvl3pPr>
            <a:lvl4pPr marL="6583680" indent="0">
              <a:buNone/>
              <a:defRPr sz="9600"/>
            </a:lvl4pPr>
            <a:lvl5pPr marL="8778240" indent="0">
              <a:buNone/>
              <a:defRPr sz="9600"/>
            </a:lvl5pPr>
            <a:lvl6pPr marL="10972800" indent="0">
              <a:buNone/>
              <a:defRPr sz="9600"/>
            </a:lvl6pPr>
            <a:lvl7pPr marL="13167360" indent="0">
              <a:buNone/>
              <a:defRPr sz="9600"/>
            </a:lvl7pPr>
            <a:lvl8pPr marL="15361920" indent="0">
              <a:buNone/>
              <a:defRPr sz="9600"/>
            </a:lvl8pPr>
            <a:lvl9pPr marL="17556480" indent="0">
              <a:buNone/>
              <a:defRPr sz="9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23237" y="9875520"/>
            <a:ext cx="14156054" cy="18295622"/>
          </a:xfrm>
        </p:spPr>
        <p:txBody>
          <a:bodyPr/>
          <a:lstStyle>
            <a:lvl1pPr marL="0" indent="0">
              <a:buNone/>
              <a:defRPr sz="7680"/>
            </a:lvl1pPr>
            <a:lvl2pPr marL="2194560" indent="0">
              <a:buNone/>
              <a:defRPr sz="6720"/>
            </a:lvl2pPr>
            <a:lvl3pPr marL="4389120" indent="0">
              <a:buNone/>
              <a:defRPr sz="5760"/>
            </a:lvl3pPr>
            <a:lvl4pPr marL="6583680" indent="0">
              <a:buNone/>
              <a:defRPr sz="4800"/>
            </a:lvl4pPr>
            <a:lvl5pPr marL="8778240" indent="0">
              <a:buNone/>
              <a:defRPr sz="4800"/>
            </a:lvl5pPr>
            <a:lvl6pPr marL="10972800" indent="0">
              <a:buNone/>
              <a:defRPr sz="4800"/>
            </a:lvl6pPr>
            <a:lvl7pPr marL="13167360" indent="0">
              <a:buNone/>
              <a:defRPr sz="4800"/>
            </a:lvl7pPr>
            <a:lvl8pPr marL="15361920" indent="0">
              <a:buNone/>
              <a:defRPr sz="4800"/>
            </a:lvl8pPr>
            <a:lvl9pPr marL="17556480" indent="0">
              <a:buNone/>
              <a:defRPr sz="48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E498F-B25C-49EE-A978-1F9BBB46670A}" type="datetimeFigureOut">
              <a:rPr lang="en-US" smtClean="0"/>
              <a:t>3/21/2024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514D80-C8FA-4207-9B43-20BBA2CA77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60134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017520" y="1752607"/>
            <a:ext cx="37856160" cy="6362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0" y="8763000"/>
            <a:ext cx="37856160" cy="2088642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017520" y="30510487"/>
            <a:ext cx="9875520" cy="1752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57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CE498F-B25C-49EE-A978-1F9BBB46670A}" type="datetimeFigureOut">
              <a:rPr lang="en-US" smtClean="0"/>
              <a:t>3/21/2024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38960" y="30510487"/>
            <a:ext cx="14813280" cy="1752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57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0998160" y="30510487"/>
            <a:ext cx="9875520" cy="1752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57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514D80-C8FA-4207-9B43-20BBA2CA77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81162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4389120" rtl="0" eaLnBrk="1" latinLnBrk="0" hangingPunct="1">
        <a:lnSpc>
          <a:spcPct val="90000"/>
        </a:lnSpc>
        <a:spcBef>
          <a:spcPct val="0"/>
        </a:spcBef>
        <a:buNone/>
        <a:defRPr sz="211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097280" indent="-1097280" algn="l" defTabSz="4389120" rtl="0" eaLnBrk="1" latinLnBrk="0" hangingPunct="1">
        <a:lnSpc>
          <a:spcPct val="90000"/>
        </a:lnSpc>
        <a:spcBef>
          <a:spcPts val="4800"/>
        </a:spcBef>
        <a:buFont typeface="Arial" panose="020B0604020202020204" pitchFamily="34" charset="0"/>
        <a:buChar char="•"/>
        <a:defRPr sz="13440" kern="1200">
          <a:solidFill>
            <a:schemeClr val="tx1"/>
          </a:solidFill>
          <a:latin typeface="+mn-lt"/>
          <a:ea typeface="+mn-ea"/>
          <a:cs typeface="+mn-cs"/>
        </a:defRPr>
      </a:lvl1pPr>
      <a:lvl2pPr marL="329184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11520" kern="1200">
          <a:solidFill>
            <a:schemeClr val="tx1"/>
          </a:solidFill>
          <a:latin typeface="+mn-lt"/>
          <a:ea typeface="+mn-ea"/>
          <a:cs typeface="+mn-cs"/>
        </a:defRPr>
      </a:lvl2pPr>
      <a:lvl3pPr marL="548640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3pPr>
      <a:lvl4pPr marL="768096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4pPr>
      <a:lvl5pPr marL="987552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5pPr>
      <a:lvl6pPr marL="1207008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6pPr>
      <a:lvl7pPr marL="1426464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7pPr>
      <a:lvl8pPr marL="1645920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8pPr>
      <a:lvl9pPr marL="1865376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1pPr>
      <a:lvl2pPr marL="219456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2pPr>
      <a:lvl3pPr marL="438912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3pPr>
      <a:lvl4pPr marL="658368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4pPr>
      <a:lvl5pPr marL="877824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6pPr>
      <a:lvl7pPr marL="1316736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7pPr>
      <a:lvl8pPr marL="1536192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8pPr>
      <a:lvl9pPr marL="1755648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cemartinez24@unm.edu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.png"/><Relationship Id="rId4" Type="http://schemas.openxmlformats.org/officeDocument/2006/relationships/hyperlink" Target="http://mateolab.yolasite.com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A5A5A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462171" y="354629"/>
            <a:ext cx="42936606" cy="4759848"/>
          </a:xfrm>
          <a:prstGeom prst="rect">
            <a:avLst/>
          </a:prstGeom>
          <a:solidFill>
            <a:schemeClr val="bg1"/>
          </a:solidFill>
          <a:ln w="76200">
            <a:solidFill>
              <a:srgbClr val="BF1D3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368686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440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eorgia" panose="02040502050405020303" pitchFamily="18" charset="0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456133" y="5437154"/>
            <a:ext cx="9509143" cy="1099457"/>
          </a:xfrm>
          <a:prstGeom prst="rect">
            <a:avLst/>
          </a:prstGeom>
          <a:solidFill>
            <a:schemeClr val="bg1"/>
          </a:solidFill>
          <a:ln w="76200">
            <a:solidFill>
              <a:srgbClr val="BF1D3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>
                <a:solidFill>
                  <a:schemeClr val="tx1"/>
                </a:solidFill>
                <a:latin typeface="Georgia" panose="02040502050405020303" pitchFamily="18" charset="0"/>
                <a:ea typeface="Cambria" panose="02040503050406030204" pitchFamily="18" charset="0"/>
              </a:rPr>
              <a:t>INTRODUCTION</a:t>
            </a:r>
          </a:p>
        </p:txBody>
      </p:sp>
      <p:sp>
        <p:nvSpPr>
          <p:cNvPr id="23" name="Rectangle 22"/>
          <p:cNvSpPr/>
          <p:nvPr/>
        </p:nvSpPr>
        <p:spPr>
          <a:xfrm>
            <a:off x="456133" y="6533217"/>
            <a:ext cx="9509143" cy="10504576"/>
          </a:xfrm>
          <a:prstGeom prst="rect">
            <a:avLst/>
          </a:prstGeom>
          <a:solidFill>
            <a:schemeClr val="bg1"/>
          </a:solidFill>
          <a:ln w="762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t" anchorCtr="0"/>
          <a:lstStyle/>
          <a:p>
            <a:pPr marL="571500" indent="-571500">
              <a:buFont typeface="Wingdings" panose="05000000000000000000" pitchFamily="2" charset="2"/>
              <a:buChar char="v"/>
            </a:pP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Alcohol use (and other substance use) peaks during emerging adulthood (18-25 years old) </a:t>
            </a:r>
          </a:p>
          <a:p>
            <a:pPr marL="571500" indent="-571500">
              <a:buFont typeface="Wingdings" panose="05000000000000000000" pitchFamily="2" charset="2"/>
              <a:buChar char="v"/>
            </a:pP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Short sleep duration and sleep disturbances have been shown to be a risk marker for the development of problematic alcohol use (Wong et al. 2015)</a:t>
            </a:r>
          </a:p>
          <a:p>
            <a:pPr marL="571500" indent="-571500">
              <a:buFont typeface="Wingdings" panose="05000000000000000000" pitchFamily="2" charset="2"/>
              <a:buChar char="v"/>
            </a:pP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Putative mechanisms that account for this relationship include facets of </a:t>
            </a:r>
            <a:r>
              <a:rPr lang="en-US" sz="4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executive functioning 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and </a:t>
            </a:r>
            <a:r>
              <a:rPr lang="en-US" sz="4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emotion regulation</a:t>
            </a:r>
          </a:p>
          <a:p>
            <a:pPr marL="571500" indent="-571500">
              <a:buFont typeface="Wingdings" panose="05000000000000000000" pitchFamily="2" charset="2"/>
              <a:buChar char="v"/>
            </a:pPr>
            <a:r>
              <a:rPr lang="en-US" sz="4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Objective: 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 sought to examine negative emotionality (as a proxy for poor emotion regulation) and effortful control (as a proxy for executive functioning) as mediators of the relationship between sleep and problematic alcohol use</a:t>
            </a:r>
          </a:p>
          <a:p>
            <a:pPr marL="571500" indent="-571500">
              <a:buFont typeface="Wingdings" panose="05000000000000000000" pitchFamily="2" charset="2"/>
              <a:buChar char="v"/>
            </a:pPr>
            <a:endParaRPr lang="en-US" sz="3600" dirty="0">
              <a:solidFill>
                <a:schemeClr val="tx1"/>
              </a:solidFill>
              <a:latin typeface="Georgia"/>
            </a:endParaRPr>
          </a:p>
          <a:p>
            <a:pPr marL="571500" indent="-571500">
              <a:buFont typeface="Wingdings" panose="05000000000000000000" pitchFamily="2" charset="2"/>
              <a:buChar char="v"/>
            </a:pPr>
            <a:endParaRPr lang="en-US" sz="3600" dirty="0">
              <a:solidFill>
                <a:schemeClr val="tx1"/>
              </a:solidFill>
              <a:latin typeface="Georgia" panose="02040502050405020303" pitchFamily="18" charset="0"/>
            </a:endParaRPr>
          </a:p>
          <a:p>
            <a:pPr marL="571500" indent="-571500">
              <a:buFont typeface="Wingdings" panose="05000000000000000000" pitchFamily="2" charset="2"/>
              <a:buChar char="v"/>
            </a:pPr>
            <a:endParaRPr lang="en-US" sz="3600" dirty="0">
              <a:solidFill>
                <a:schemeClr val="tx1"/>
              </a:solidFill>
              <a:latin typeface="Georgia" panose="02040502050405020303" pitchFamily="18" charset="0"/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10279372" y="5427489"/>
            <a:ext cx="22960842" cy="1126094"/>
          </a:xfrm>
          <a:prstGeom prst="rect">
            <a:avLst/>
          </a:prstGeom>
          <a:solidFill>
            <a:schemeClr val="bg1"/>
          </a:solidFill>
          <a:ln w="76200">
            <a:solidFill>
              <a:srgbClr val="BA0C2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6000" b="1" dirty="0">
                <a:solidFill>
                  <a:schemeClr val="tx1"/>
                </a:solidFill>
                <a:latin typeface="Georgia"/>
                <a:ea typeface="Cambria"/>
              </a:rPr>
              <a:t>RESULTS</a:t>
            </a:r>
            <a:endParaRPr lang="en-US" sz="6000" b="1" dirty="0">
              <a:solidFill>
                <a:schemeClr val="tx1"/>
              </a:solidFill>
              <a:latin typeface="Georgia" panose="02040502050405020303" pitchFamily="18" charset="0"/>
              <a:ea typeface="Cambria" panose="02040503050406030204" pitchFamily="18" charset="0"/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10283181" y="6515031"/>
            <a:ext cx="22957033" cy="26177259"/>
          </a:xfrm>
          <a:prstGeom prst="rect">
            <a:avLst/>
          </a:prstGeom>
          <a:solidFill>
            <a:schemeClr val="bg1"/>
          </a:solidFill>
          <a:ln w="76200">
            <a:solidFill>
              <a:srgbClr val="BA0C2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t" anchorCtr="0"/>
          <a:lstStyle/>
          <a:p>
            <a:pPr algn="ctr"/>
            <a:r>
              <a:rPr lang="en-US" sz="4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ANALYTIC PLAN</a:t>
            </a:r>
            <a:endParaRPr lang="en-US" sz="4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61975" indent="-561975">
              <a:buFont typeface="Wingdings,Sans-Serif"/>
              <a:buChar char="v"/>
            </a:pPr>
            <a:r>
              <a:rPr lang="en-US" sz="4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Confirmatory factor analysis (CFA) was conducted in </a:t>
            </a:r>
            <a:r>
              <a:rPr lang="en-US" sz="4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sz="42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plus</a:t>
            </a:r>
            <a:r>
              <a:rPr lang="en-US" sz="42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8.5 (</a:t>
            </a:r>
            <a:r>
              <a:rPr lang="en-US" sz="4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Muthén</a:t>
            </a:r>
            <a:r>
              <a:rPr lang="en-US" sz="4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&amp; </a:t>
            </a:r>
            <a:r>
              <a:rPr lang="en-US" sz="4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Muthén</a:t>
            </a:r>
            <a:r>
              <a:rPr lang="en-US" sz="4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1998-2024) to examine the factor structure of sleep, negation emotionality, effortful control, and alcohol problems indicators</a:t>
            </a:r>
          </a:p>
          <a:p>
            <a:pPr marL="561975" indent="-561975">
              <a:buFont typeface="Wingdings,Sans-Serif"/>
              <a:buChar char="v"/>
            </a:pPr>
            <a:r>
              <a:rPr lang="en-US" sz="4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 examined the total, direct, and indirect effects of sleep on alcohol problems via negative emotionality and effortful control using the bias-corrected bootstrap</a:t>
            </a:r>
          </a:p>
          <a:p>
            <a:pPr marL="561975" indent="-561975" algn="ctr"/>
            <a:r>
              <a:rPr lang="en-US" sz="4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RESULTS</a:t>
            </a:r>
          </a:p>
          <a:p>
            <a:pPr marL="561975" indent="-561975">
              <a:buFont typeface="Wingdings,Sans-Serif"/>
              <a:buChar char="v"/>
            </a:pPr>
            <a:r>
              <a:rPr lang="en-US" sz="4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CFA model fit the data well, </a:t>
            </a:r>
            <a:r>
              <a:rPr lang="az-Cyrl-AZ" sz="4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</a:t>
            </a:r>
            <a:r>
              <a:rPr lang="en-US" sz="4200" baseline="30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4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(48) = 174.75, CFI=.981, TLI=.973, RMSEA=.036, SRMR=.042</a:t>
            </a:r>
          </a:p>
          <a:p>
            <a:pPr marL="561975" indent="-561975">
              <a:buFont typeface="Wingdings,Sans-Serif"/>
              <a:buChar char="v"/>
            </a:pPr>
            <a:r>
              <a:rPr lang="en-US" sz="4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Therefore, we proceeded to test the mediation model depicted in the Figure below</a:t>
            </a:r>
          </a:p>
          <a:p>
            <a:pPr marL="561975" indent="-561975">
              <a:buFont typeface="Wingdings,Sans-Serif"/>
              <a:buChar char="v"/>
            </a:pPr>
            <a:r>
              <a:rPr lang="en-US" sz="4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Sleep disturbances were associated with higher negative emotionality (</a:t>
            </a:r>
            <a:r>
              <a:rPr lang="el-GR" sz="4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β </a:t>
            </a:r>
            <a:r>
              <a:rPr lang="en-US" sz="4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=.503, p&lt;.001) and lower effortful control (</a:t>
            </a:r>
            <a:r>
              <a:rPr lang="el-GR" sz="4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β</a:t>
            </a:r>
            <a:r>
              <a:rPr lang="en-US" sz="4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=-.381, p&lt;.001); in turn, negative emotionality (</a:t>
            </a:r>
            <a:r>
              <a:rPr lang="el-GR" sz="4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β </a:t>
            </a:r>
            <a:r>
              <a:rPr lang="en-US" sz="4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=.170, p=.015) and effortful control (</a:t>
            </a:r>
            <a:r>
              <a:rPr lang="el-GR" sz="4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β </a:t>
            </a:r>
            <a:r>
              <a:rPr lang="en-US" sz="4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=-.234, p=.001) were each related to alcohol problems</a:t>
            </a:r>
          </a:p>
          <a:p>
            <a:pPr marL="561975" indent="-561975">
              <a:buFont typeface="Wingdings,Sans-Serif"/>
              <a:buChar char="v"/>
            </a:pPr>
            <a:r>
              <a:rPr lang="en-US" sz="4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total (</a:t>
            </a:r>
            <a:r>
              <a:rPr lang="el-GR" sz="4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β</a:t>
            </a:r>
            <a:r>
              <a:rPr lang="en-US" sz="4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=.174, 99% CI: .092, .256) and specific indirect effects of sleep on alcohol problems via negative emotionality (</a:t>
            </a:r>
            <a:r>
              <a:rPr lang="el-GR" sz="4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β</a:t>
            </a:r>
            <a:r>
              <a:rPr lang="en-US" sz="4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=.085, 95% CI: .015, .156) and effortful control (</a:t>
            </a:r>
            <a:r>
              <a:rPr lang="el-GR" sz="4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β</a:t>
            </a:r>
            <a:r>
              <a:rPr lang="en-US" sz="4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=.089, 99% CI: .009, .169) were significant</a:t>
            </a:r>
          </a:p>
          <a:p>
            <a:pPr marL="561975" indent="-561975">
              <a:buFont typeface="Wingdings,Sans-Serif"/>
              <a:buChar char="v"/>
            </a:pPr>
            <a:r>
              <a:rPr lang="en-US" sz="4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relationship between sleep and problematic alcohol use (</a:t>
            </a:r>
            <a:r>
              <a:rPr lang="el-GR" sz="4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β </a:t>
            </a:r>
            <a:r>
              <a:rPr lang="en-US" sz="4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=.207, p&lt;.001) dropped to </a:t>
            </a:r>
            <a:r>
              <a:rPr lang="en-US" sz="4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nonsignificance</a:t>
            </a:r>
            <a:r>
              <a:rPr lang="en-US" sz="4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when controlling for negative emotionality and effortful control (</a:t>
            </a:r>
            <a:r>
              <a:rPr lang="el-GR" sz="4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β </a:t>
            </a:r>
            <a:r>
              <a:rPr lang="en-US" sz="4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=.033, p=.529)</a:t>
            </a:r>
            <a:endParaRPr lang="en-US" sz="4200" dirty="0">
              <a:solidFill>
                <a:schemeClr val="tx1"/>
              </a:solidFill>
              <a:latin typeface="Times New Roman" panose="02020603050405020304" pitchFamily="18" charset="0"/>
              <a:ea typeface="Calibri" panose="020F0502020204030204"/>
              <a:cs typeface="Times New Roman" panose="02020603050405020304" pitchFamily="18" charset="0"/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481876" y="17316151"/>
            <a:ext cx="9509143" cy="1212006"/>
          </a:xfrm>
          <a:prstGeom prst="rect">
            <a:avLst/>
          </a:prstGeom>
          <a:solidFill>
            <a:schemeClr val="bg1"/>
          </a:solidFill>
          <a:ln w="76200">
            <a:solidFill>
              <a:srgbClr val="BF1D3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>
                <a:solidFill>
                  <a:schemeClr val="tx1"/>
                </a:solidFill>
                <a:latin typeface="Georgia" panose="02040502050405020303" pitchFamily="18" charset="0"/>
                <a:ea typeface="Cambria" panose="02040503050406030204" pitchFamily="18" charset="0"/>
              </a:rPr>
              <a:t>METHOD</a:t>
            </a:r>
          </a:p>
        </p:txBody>
      </p:sp>
      <p:sp>
        <p:nvSpPr>
          <p:cNvPr id="35" name="Rectangle 34"/>
          <p:cNvSpPr/>
          <p:nvPr/>
        </p:nvSpPr>
        <p:spPr>
          <a:xfrm>
            <a:off x="499129" y="18517584"/>
            <a:ext cx="9466147" cy="14174707"/>
          </a:xfrm>
          <a:prstGeom prst="rect">
            <a:avLst/>
          </a:prstGeom>
          <a:solidFill>
            <a:schemeClr val="bg1"/>
          </a:solidFill>
          <a:ln w="76200">
            <a:solidFill>
              <a:srgbClr val="BF1D3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t" anchorCtr="0"/>
          <a:lstStyle/>
          <a:p>
            <a:pPr marL="503238" indent="-503238" algn="ctr"/>
            <a:r>
              <a:rPr lang="en-US" sz="4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PARTICIPANTS</a:t>
            </a:r>
          </a:p>
          <a:p>
            <a:pPr marL="502920" indent="-502920">
              <a:buFont typeface="Wingdings" panose="05000000000000000000" pitchFamily="2" charset="2"/>
              <a:buChar char="v"/>
            </a:pP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College students from 1 of 10 universities were recruited to participate in an online survey study (N=7,307), though analyses were restricted to those who reported past month alcohol use (N = 2034) </a:t>
            </a:r>
            <a:endParaRPr lang="en-US" sz="40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4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MEASURES</a:t>
            </a:r>
          </a:p>
          <a:p>
            <a:pPr marL="571500" indent="-571500">
              <a:buFont typeface="Wingdings" panose="05000000000000000000" pitchFamily="2" charset="2"/>
              <a:buChar char="v"/>
            </a:pPr>
            <a:r>
              <a:rPr lang="en-US" sz="3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Sleep Measures. </a:t>
            </a:r>
            <a:r>
              <a:rPr lang="en-US" sz="3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7-Item Insomnia Severity Index (Jenkins et. al., 1988), </a:t>
            </a:r>
            <a:r>
              <a:rPr lang="en-US" sz="3800" dirty="0">
                <a:solidFill>
                  <a:schemeClr val="tx1"/>
                </a:solidFill>
                <a:latin typeface="Times New Roman" panose="02020603050405020304" pitchFamily="18" charset="0"/>
                <a:ea typeface="+mn-lt"/>
                <a:cs typeface="Times New Roman" panose="02020603050405020304" pitchFamily="18" charset="0"/>
              </a:rPr>
              <a:t>2-Item Sleep Disorders Questionnaire (SDQ</a:t>
            </a:r>
            <a:r>
              <a:rPr lang="en-US" sz="3800" dirty="0">
                <a:solidFill>
                  <a:schemeClr val="tx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) (Douglass et. al. 1994)</a:t>
            </a:r>
          </a:p>
          <a:p>
            <a:pPr marL="571500" indent="-571500">
              <a:buFont typeface="Wingdings" panose="05000000000000000000" pitchFamily="2" charset="2"/>
              <a:buChar char="v"/>
            </a:pPr>
            <a:r>
              <a:rPr lang="en-US" sz="3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Effortful Control. </a:t>
            </a:r>
            <a:r>
              <a:rPr lang="en-US" sz="3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19-Item Adult Temperament Questionnaire (ATQ) (Evans &amp; Rothbart, 2007)</a:t>
            </a:r>
            <a:endParaRPr lang="en-US" sz="3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71500" indent="-571500">
              <a:buFont typeface="Wingdings" panose="05000000000000000000" pitchFamily="2" charset="2"/>
              <a:buChar char="v"/>
            </a:pPr>
            <a:r>
              <a:rPr lang="en-US" sz="3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Negation Emotionality. </a:t>
            </a:r>
            <a:r>
              <a:rPr lang="en-US" sz="3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21-Item Depression Anxiety Stress Scales (DASS) (Crawford &amp; Henry, 2003), 21-item Social Issues Advocacy Scale (SIAS) (Nilsson et. al., 2011)</a:t>
            </a:r>
          </a:p>
          <a:p>
            <a:pPr marL="571500" indent="-571500">
              <a:buFont typeface="Wingdings" panose="05000000000000000000" pitchFamily="2" charset="2"/>
              <a:buChar char="v"/>
            </a:pPr>
            <a:r>
              <a:rPr lang="en-US" sz="3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Alcohol Problems. </a:t>
            </a:r>
            <a:r>
              <a:rPr lang="en-US" sz="3800" dirty="0">
                <a:solidFill>
                  <a:schemeClr val="tx1"/>
                </a:solidFill>
                <a:latin typeface="Times New Roman" panose="02020603050405020304" pitchFamily="18" charset="0"/>
                <a:ea typeface="+mn-lt"/>
                <a:cs typeface="Times New Roman" panose="02020603050405020304" pitchFamily="18" charset="0"/>
              </a:rPr>
              <a:t>10-Item</a:t>
            </a:r>
            <a:r>
              <a:rPr lang="en-US" sz="3800" b="1" dirty="0">
                <a:solidFill>
                  <a:schemeClr val="tx1"/>
                </a:solidFill>
                <a:latin typeface="Times New Roman" panose="02020603050405020304" pitchFamily="18" charset="0"/>
                <a:ea typeface="+mn-lt"/>
                <a:cs typeface="Times New Roman" panose="02020603050405020304" pitchFamily="18" charset="0"/>
              </a:rPr>
              <a:t> </a:t>
            </a:r>
            <a:r>
              <a:rPr lang="en-US" sz="3800" dirty="0">
                <a:solidFill>
                  <a:schemeClr val="tx1"/>
                </a:solidFill>
                <a:latin typeface="Times New Roman" panose="02020603050405020304" pitchFamily="18" charset="0"/>
                <a:ea typeface="+mn-lt"/>
                <a:cs typeface="Times New Roman" panose="02020603050405020304" pitchFamily="18" charset="0"/>
              </a:rPr>
              <a:t>Alcohol Use Disorders Identification Test</a:t>
            </a:r>
            <a:r>
              <a:rPr lang="en-US" sz="3800" dirty="0">
                <a:solidFill>
                  <a:schemeClr val="tx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 </a:t>
            </a:r>
            <a:r>
              <a:rPr lang="en-US" sz="3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(AUDIT-US) (Saunders et. al., 1993), 24-item Brief Young Adult Alcohol Consequences Questionnaire (BYAACQ) (Kahler et al., 2005)</a:t>
            </a:r>
          </a:p>
        </p:txBody>
      </p:sp>
      <p:sp>
        <p:nvSpPr>
          <p:cNvPr id="41" name="Rectangle 40"/>
          <p:cNvSpPr/>
          <p:nvPr/>
        </p:nvSpPr>
        <p:spPr>
          <a:xfrm>
            <a:off x="33565030" y="29190923"/>
            <a:ext cx="9861718" cy="1099457"/>
          </a:xfrm>
          <a:prstGeom prst="rect">
            <a:avLst/>
          </a:prstGeom>
          <a:solidFill>
            <a:schemeClr val="bg1"/>
          </a:solidFill>
          <a:ln w="76200">
            <a:solidFill>
              <a:srgbClr val="BA0C2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>
                <a:solidFill>
                  <a:schemeClr val="tx1"/>
                </a:solidFill>
                <a:latin typeface="Georgia" panose="02040502050405020303" pitchFamily="18" charset="0"/>
                <a:ea typeface="Cambria" panose="02040503050406030204" pitchFamily="18" charset="0"/>
              </a:rPr>
              <a:t>CONTACT</a:t>
            </a:r>
          </a:p>
        </p:txBody>
      </p:sp>
      <p:sp>
        <p:nvSpPr>
          <p:cNvPr id="74" name="Rectangle 73">
            <a:extLst>
              <a:ext uri="{FF2B5EF4-FFF2-40B4-BE49-F238E27FC236}">
                <a16:creationId xmlns:a16="http://schemas.microsoft.com/office/drawing/2014/main" id="{2B6C9478-9E66-4F5F-842E-B056FCAFD8B2}"/>
              </a:ext>
            </a:extLst>
          </p:cNvPr>
          <p:cNvSpPr/>
          <p:nvPr/>
        </p:nvSpPr>
        <p:spPr>
          <a:xfrm>
            <a:off x="33530353" y="5434090"/>
            <a:ext cx="9861718" cy="1099457"/>
          </a:xfrm>
          <a:prstGeom prst="rect">
            <a:avLst/>
          </a:prstGeom>
          <a:solidFill>
            <a:schemeClr val="bg1"/>
          </a:solidFill>
          <a:ln w="76200">
            <a:solidFill>
              <a:srgbClr val="BA0C2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>
                <a:solidFill>
                  <a:schemeClr val="tx1"/>
                </a:solidFill>
                <a:latin typeface="Georgia" panose="02040502050405020303" pitchFamily="18" charset="0"/>
                <a:ea typeface="Cambria" panose="02040503050406030204" pitchFamily="18" charset="0"/>
              </a:rPr>
              <a:t>DISCUSSION</a:t>
            </a:r>
          </a:p>
        </p:txBody>
      </p:sp>
      <p:sp>
        <p:nvSpPr>
          <p:cNvPr id="75" name="Rectangle 74">
            <a:extLst>
              <a:ext uri="{FF2B5EF4-FFF2-40B4-BE49-F238E27FC236}">
                <a16:creationId xmlns:a16="http://schemas.microsoft.com/office/drawing/2014/main" id="{8E18B17D-45E8-4BB5-9D60-3BB0BBF6E8C2}"/>
              </a:ext>
            </a:extLst>
          </p:cNvPr>
          <p:cNvSpPr/>
          <p:nvPr/>
        </p:nvSpPr>
        <p:spPr>
          <a:xfrm>
            <a:off x="33535261" y="6505035"/>
            <a:ext cx="9863516" cy="22249141"/>
          </a:xfrm>
          <a:prstGeom prst="rect">
            <a:avLst/>
          </a:prstGeom>
          <a:solidFill>
            <a:schemeClr val="bg1"/>
          </a:solidFill>
          <a:ln w="76200">
            <a:solidFill>
              <a:srgbClr val="BA0C2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t" anchorCtr="0"/>
          <a:lstStyle/>
          <a:p>
            <a:pPr marL="571500" indent="-571500">
              <a:buFont typeface="Wingdings" panose="05000000000000000000" pitchFamily="2" charset="2"/>
              <a:buChar char="v"/>
              <a:defRPr/>
            </a:pP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Consistent with the literature, we found poor sleep to be associated with problematic alcohol use</a:t>
            </a:r>
          </a:p>
          <a:p>
            <a:pPr marL="571500" indent="-571500">
              <a:buFont typeface="Wingdings" panose="05000000000000000000" pitchFamily="2" charset="2"/>
              <a:buChar char="v"/>
              <a:defRPr/>
            </a:pP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Our hypotheses were fully supported such that negative emotionality and effortful control “fully” mediated the relationship between sleep and problematic alcohol use</a:t>
            </a:r>
          </a:p>
          <a:p>
            <a:pPr marL="571500" indent="-571500">
              <a:buFont typeface="Wingdings" panose="05000000000000000000" pitchFamily="2" charset="2"/>
              <a:buChar char="v"/>
              <a:defRPr/>
            </a:pP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Given the present study’s cross-sectional, observational design, we are unable to establish temporal precedence and make causal inferences</a:t>
            </a:r>
          </a:p>
          <a:p>
            <a:pPr marL="571500" indent="-571500">
              <a:buFont typeface="Wingdings" panose="05000000000000000000" pitchFamily="2" charset="2"/>
              <a:buChar char="v"/>
              <a:defRPr/>
            </a:pP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Relatedly, many alternative models would also fit our data</a:t>
            </a:r>
          </a:p>
          <a:p>
            <a:pPr marL="571500" indent="-571500">
              <a:buFont typeface="Wingdings" panose="05000000000000000000" pitchFamily="2" charset="2"/>
              <a:buChar char="v"/>
              <a:defRPr/>
            </a:pP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Although we cannot establish “true” mediation, our results are consistent with our hypotheses and lend support for the plausibility of the proposed causal model</a:t>
            </a:r>
          </a:p>
          <a:p>
            <a:pPr marL="571500" indent="-571500">
              <a:buFont typeface="Wingdings" panose="05000000000000000000" pitchFamily="2" charset="2"/>
              <a:buChar char="v"/>
              <a:defRPr/>
            </a:pP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As a secondary analysis of existing data, we used proxy variables for executive functioning (i.e., effortful control) and emotion regulation (i.e., negative emotionality)</a:t>
            </a:r>
          </a:p>
          <a:p>
            <a:pPr marL="571500" indent="-571500">
              <a:buFont typeface="Wingdings" panose="05000000000000000000" pitchFamily="2" charset="2"/>
              <a:buChar char="v"/>
              <a:defRPr/>
            </a:pP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Future research using gold standard measures of executive functioning and emotion regulation could provide stronger support for the proposed causal model</a:t>
            </a:r>
            <a:endParaRPr lang="en-US" sz="4000" dirty="0">
              <a:solidFill>
                <a:schemeClr val="tx1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marL="457200" indent="-457200">
              <a:buFont typeface="Wingdings"/>
              <a:buChar char="v"/>
            </a:pP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A better understanding of the relationships among these factors can help guide the development and tailoring of effective interventions that target sleep-alcohol use dynamics</a:t>
            </a:r>
          </a:p>
          <a:p>
            <a:pPr marL="457200" indent="-457200">
              <a:buFont typeface="Wingdings" pitchFamily="2" charset="2"/>
              <a:buChar char="v"/>
            </a:pP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Longitudinal and experimental data need to be collected on a micro- and macro-level to ascertain the causal relationships among these factors, which could be reciprocal in nature</a:t>
            </a:r>
          </a:p>
        </p:txBody>
      </p:sp>
      <p:sp>
        <p:nvSpPr>
          <p:cNvPr id="76" name="Rectangle 75">
            <a:extLst>
              <a:ext uri="{FF2B5EF4-FFF2-40B4-BE49-F238E27FC236}">
                <a16:creationId xmlns:a16="http://schemas.microsoft.com/office/drawing/2014/main" id="{57D03FD3-7826-47C7-ACEF-7F86F299DEE3}"/>
              </a:ext>
            </a:extLst>
          </p:cNvPr>
          <p:cNvSpPr/>
          <p:nvPr/>
        </p:nvSpPr>
        <p:spPr>
          <a:xfrm>
            <a:off x="33565030" y="30290381"/>
            <a:ext cx="9861718" cy="2266765"/>
          </a:xfrm>
          <a:prstGeom prst="rect">
            <a:avLst/>
          </a:prstGeom>
          <a:solidFill>
            <a:schemeClr val="bg1"/>
          </a:solidFill>
          <a:ln w="76200">
            <a:solidFill>
              <a:srgbClr val="BA0C2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t" anchorCtr="0"/>
          <a:lstStyle/>
          <a:p>
            <a:pPr marL="571500" indent="-571500">
              <a:buFont typeface="Wingdings" panose="05000000000000000000" pitchFamily="2" charset="2"/>
              <a:buChar char="v"/>
            </a:pPr>
            <a:r>
              <a:rPr lang="en-US" sz="3600" dirty="0">
                <a:solidFill>
                  <a:schemeClr val="tx1"/>
                </a:solidFill>
                <a:latin typeface="Georgia" panose="02040502050405020303" pitchFamily="18" charset="0"/>
              </a:rPr>
              <a:t>e-mail: </a:t>
            </a:r>
            <a:r>
              <a:rPr lang="en-US" sz="3600" dirty="0">
                <a:solidFill>
                  <a:schemeClr val="tx1"/>
                </a:solidFill>
                <a:latin typeface="Georgia" panose="02040502050405020303" pitchFamily="18" charset="0"/>
                <a:hlinkClick r:id="rId3"/>
              </a:rPr>
              <a:t>cemartinez24@unm.edu</a:t>
            </a:r>
            <a:r>
              <a:rPr lang="en-US" sz="3600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</a:p>
          <a:p>
            <a:pPr marL="571500" indent="-571500">
              <a:buFont typeface="Wingdings" panose="05000000000000000000" pitchFamily="2" charset="2"/>
              <a:buChar char="v"/>
            </a:pPr>
            <a:r>
              <a:rPr lang="en-US" sz="3600" dirty="0">
                <a:solidFill>
                  <a:schemeClr val="tx1"/>
                </a:solidFill>
                <a:latin typeface="Georgia" panose="02040502050405020303" pitchFamily="18" charset="0"/>
              </a:rPr>
              <a:t>Website: </a:t>
            </a:r>
            <a:r>
              <a:rPr lang="en-US" sz="3600" dirty="0">
                <a:solidFill>
                  <a:schemeClr val="tx1"/>
                </a:solidFill>
                <a:latin typeface="Georgia" panose="02040502050405020303" pitchFamily="18" charset="0"/>
                <a:hlinkClick r:id="rId4"/>
              </a:rPr>
              <a:t>http://mateolab.yolasite.com/</a:t>
            </a:r>
            <a:endParaRPr lang="en-US" sz="3600" dirty="0">
              <a:solidFill>
                <a:schemeClr val="tx1"/>
              </a:solidFill>
              <a:latin typeface="Georgia" panose="02040502050405020303" pitchFamily="18" charset="0"/>
            </a:endParaRPr>
          </a:p>
          <a:p>
            <a:pPr marL="571500" indent="-571500">
              <a:buFont typeface="Wingdings" panose="05000000000000000000" pitchFamily="2" charset="2"/>
              <a:buChar char="v"/>
            </a:pPr>
            <a:r>
              <a:rPr lang="en-US" sz="3600" dirty="0">
                <a:solidFill>
                  <a:schemeClr val="tx1"/>
                </a:solidFill>
                <a:latin typeface="Georgia"/>
              </a:rPr>
              <a:t>Data were collected by the Protective Strategies Study Team</a:t>
            </a:r>
          </a:p>
        </p:txBody>
      </p:sp>
      <p:sp>
        <p:nvSpPr>
          <p:cNvPr id="144" name="TextBox 143">
            <a:extLst>
              <a:ext uri="{FF2B5EF4-FFF2-40B4-BE49-F238E27FC236}">
                <a16:creationId xmlns:a16="http://schemas.microsoft.com/office/drawing/2014/main" id="{6775A64A-E77C-0079-041D-573D7FF2154F}"/>
              </a:ext>
            </a:extLst>
          </p:cNvPr>
          <p:cNvSpPr txBox="1"/>
          <p:nvPr/>
        </p:nvSpPr>
        <p:spPr>
          <a:xfrm>
            <a:off x="7521322" y="814141"/>
            <a:ext cx="28593644" cy="3847207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algn="ctr">
              <a:defRPr/>
            </a:pPr>
            <a:r>
              <a:rPr lang="en-US" sz="6400" b="1" dirty="0">
                <a:solidFill>
                  <a:prstClr val="black"/>
                </a:solidFill>
                <a:latin typeface="Georgia"/>
              </a:rPr>
              <a:t>SLEEP DISTURBANCES RELATE TO PROBLEMATIC ALCOHOL USE VIA EFFORTFUL CONTROL AND NEGATIVE EMOTIONALITY</a:t>
            </a:r>
          </a:p>
          <a:p>
            <a:pPr algn="ctr">
              <a:defRPr/>
            </a:pPr>
            <a:r>
              <a:rPr lang="en-US" sz="4000" b="1" dirty="0">
                <a:solidFill>
                  <a:prstClr val="black"/>
                </a:solidFill>
                <a:latin typeface="Georgia"/>
              </a:rPr>
              <a:t>Chloe E. Martinez</a:t>
            </a:r>
            <a:r>
              <a:rPr lang="en-US" sz="4000" b="1" baseline="30000" dirty="0">
                <a:solidFill>
                  <a:prstClr val="black"/>
                </a:solidFill>
                <a:latin typeface="Georgia"/>
              </a:rPr>
              <a:t>1</a:t>
            </a:r>
            <a:r>
              <a:rPr lang="en-US" sz="4000" b="1" dirty="0">
                <a:solidFill>
                  <a:prstClr val="black"/>
                </a:solidFill>
                <a:latin typeface="Georgia"/>
              </a:rPr>
              <a:t>, Christian C. Garcia</a:t>
            </a:r>
            <a:r>
              <a:rPr lang="en-US" sz="4000" b="1" baseline="30000" dirty="0">
                <a:solidFill>
                  <a:prstClr val="black"/>
                </a:solidFill>
                <a:latin typeface="Georgia"/>
              </a:rPr>
              <a:t>1</a:t>
            </a:r>
            <a:r>
              <a:rPr lang="en-US" sz="4000" b="1" dirty="0">
                <a:solidFill>
                  <a:prstClr val="black"/>
                </a:solidFill>
                <a:latin typeface="Georgia"/>
              </a:rPr>
              <a:t>, Matison W</a:t>
            </a: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/>
              </a:rPr>
              <a:t>. </a:t>
            </a:r>
            <a:r>
              <a:rPr lang="en-US" sz="4000" b="1" dirty="0">
                <a:solidFill>
                  <a:prstClr val="black"/>
                </a:solidFill>
                <a:latin typeface="Georgia"/>
              </a:rPr>
              <a:t>McCool</a:t>
            </a:r>
            <a:r>
              <a:rPr lang="en-US" sz="4000" b="1" baseline="30000" dirty="0">
                <a:solidFill>
                  <a:prstClr val="black"/>
                </a:solidFill>
                <a:latin typeface="Georgia"/>
              </a:rPr>
              <a:t>1</a:t>
            </a: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/>
              </a:rPr>
              <a:t>,</a:t>
            </a:r>
          </a:p>
          <a:p>
            <a:pPr algn="ctr">
              <a:defRPr/>
            </a:pP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/>
              </a:rPr>
              <a:t>Maria </a:t>
            </a:r>
            <a:r>
              <a:rPr lang="en-US" sz="4000" b="1" dirty="0">
                <a:solidFill>
                  <a:prstClr val="black"/>
                </a:solidFill>
                <a:latin typeface="Georgia"/>
              </a:rPr>
              <a:t>M</a:t>
            </a: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/>
              </a:rPr>
              <a:t>. </a:t>
            </a:r>
            <a:r>
              <a:rPr lang="en-US" sz="4000" b="1" dirty="0">
                <a:solidFill>
                  <a:prstClr val="black"/>
                </a:solidFill>
                <a:latin typeface="Georgia"/>
              </a:rPr>
              <a:t>Wong</a:t>
            </a:r>
            <a:r>
              <a:rPr lang="en-US" sz="4000" b="1" baseline="30000" dirty="0">
                <a:solidFill>
                  <a:prstClr val="black"/>
                </a:solidFill>
                <a:latin typeface="Georgia"/>
              </a:rPr>
              <a:t>2</a:t>
            </a: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/>
              </a:rPr>
              <a:t>, </a:t>
            </a:r>
            <a:r>
              <a:rPr lang="en-US" sz="4000" b="1" dirty="0">
                <a:solidFill>
                  <a:prstClr val="black"/>
                </a:solidFill>
                <a:latin typeface="Georgia"/>
              </a:rPr>
              <a:t>Matthew R. Pearson</a:t>
            </a:r>
            <a:r>
              <a:rPr lang="en-US" sz="4000" b="1" baseline="30000" dirty="0">
                <a:solidFill>
                  <a:prstClr val="black"/>
                </a:solidFill>
                <a:latin typeface="Georgia"/>
              </a:rPr>
              <a:t>1</a:t>
            </a:r>
            <a:r>
              <a:rPr lang="en-US" sz="4000" b="1" dirty="0">
                <a:solidFill>
                  <a:prstClr val="black"/>
                </a:solidFill>
                <a:latin typeface="Georgia"/>
              </a:rPr>
              <a:t>, </a:t>
            </a: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/>
              </a:rPr>
              <a:t>Protective</a:t>
            </a:r>
            <a:r>
              <a:rPr lang="en-US" sz="4000" b="1" dirty="0">
                <a:solidFill>
                  <a:prstClr val="black"/>
                </a:solidFill>
                <a:latin typeface="Georgia"/>
              </a:rPr>
              <a:t> </a:t>
            </a: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/>
              </a:rPr>
              <a:t>Strategies Study Team</a:t>
            </a:r>
            <a:r>
              <a:rPr lang="en-US" sz="4000" b="1" baseline="30000" dirty="0">
                <a:solidFill>
                  <a:prstClr val="black"/>
                </a:solidFill>
                <a:latin typeface="Georgia"/>
              </a:rPr>
              <a:t>*</a:t>
            </a:r>
            <a:endParaRPr lang="en-US" sz="4000" b="1" i="0" u="none" strike="noStrike" kern="1200" cap="none" spc="0" normalizeH="0" baseline="3000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eorgia"/>
            </a:endParaRPr>
          </a:p>
          <a:p>
            <a:pPr algn="ctr"/>
            <a:r>
              <a:rPr lang="en-US" sz="3600" dirty="0">
                <a:latin typeface="Georgia" panose="02040502050405020303" pitchFamily="18" charset="0"/>
              </a:rPr>
              <a:t>Center on Alcohol, Substance use, And Addictions, University of New Mexico</a:t>
            </a:r>
            <a:endParaRPr lang="en-US" sz="3600" baseline="30000" dirty="0">
              <a:latin typeface="Georgia" panose="02040502050405020303" pitchFamily="18" charset="0"/>
            </a:endParaRPr>
          </a:p>
        </p:txBody>
      </p:sp>
      <p:pic>
        <p:nvPicPr>
          <p:cNvPr id="85" name="Picture 84">
            <a:extLst>
              <a:ext uri="{FF2B5EF4-FFF2-40B4-BE49-F238E27FC236}">
                <a16:creationId xmlns:a16="http://schemas.microsoft.com/office/drawing/2014/main" id="{5C67EC63-A995-33FD-0E74-07D46B83D6C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6211494" y="377133"/>
            <a:ext cx="7156895" cy="4759848"/>
          </a:xfrm>
          <a:prstGeom prst="rect">
            <a:avLst/>
          </a:prstGeom>
        </p:spPr>
      </p:pic>
      <p:cxnSp>
        <p:nvCxnSpPr>
          <p:cNvPr id="127" name="Straight Arrow Connector 126">
            <a:extLst>
              <a:ext uri="{FF2B5EF4-FFF2-40B4-BE49-F238E27FC236}">
                <a16:creationId xmlns:a16="http://schemas.microsoft.com/office/drawing/2014/main" id="{9F2B1896-9FCD-4F49-95BC-DFDE0F476329}"/>
              </a:ext>
            </a:extLst>
          </p:cNvPr>
          <p:cNvCxnSpPr>
            <a:cxnSpLocks/>
          </p:cNvCxnSpPr>
          <p:nvPr/>
        </p:nvCxnSpPr>
        <p:spPr>
          <a:xfrm>
            <a:off x="6702423" y="5168872"/>
            <a:ext cx="818899" cy="57079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" name="Picture 19">
            <a:extLst>
              <a:ext uri="{FF2B5EF4-FFF2-40B4-BE49-F238E27FC236}">
                <a16:creationId xmlns:a16="http://schemas.microsoft.com/office/drawing/2014/main" id="{393D2EC6-6ECE-48F0-9C12-60460E86A84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1876" y="354629"/>
            <a:ext cx="7156895" cy="4759848"/>
          </a:xfrm>
          <a:prstGeom prst="rect">
            <a:avLst/>
          </a:prstGeom>
        </p:spPr>
      </p:pic>
      <p:sp>
        <p:nvSpPr>
          <p:cNvPr id="64" name="Oval 63">
            <a:extLst>
              <a:ext uri="{FF2B5EF4-FFF2-40B4-BE49-F238E27FC236}">
                <a16:creationId xmlns:a16="http://schemas.microsoft.com/office/drawing/2014/main" id="{DE37C7F7-562A-569F-9953-A77F94FE2967}"/>
              </a:ext>
            </a:extLst>
          </p:cNvPr>
          <p:cNvSpPr/>
          <p:nvPr/>
        </p:nvSpPr>
        <p:spPr>
          <a:xfrm>
            <a:off x="15098472" y="23601965"/>
            <a:ext cx="3854124" cy="3019446"/>
          </a:xfrm>
          <a:prstGeom prst="ellipse">
            <a:avLst/>
          </a:prstGeom>
          <a:solidFill>
            <a:schemeClr val="accent1"/>
          </a:solidFill>
          <a:ln>
            <a:solidFill>
              <a:schemeClr val="tx1"/>
            </a:solidFill>
          </a:ln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713" dirty="0">
                <a:latin typeface="Georgia" panose="02040502050405020303" pitchFamily="18" charset="0"/>
                <a:ea typeface="Calibri" panose="020F0502020204030204"/>
                <a:cs typeface="Calibri" panose="020F0502020204030204"/>
              </a:rPr>
              <a:t>Sleep</a:t>
            </a:r>
          </a:p>
        </p:txBody>
      </p:sp>
      <p:sp>
        <p:nvSpPr>
          <p:cNvPr id="65" name="Oval 64">
            <a:extLst>
              <a:ext uri="{FF2B5EF4-FFF2-40B4-BE49-F238E27FC236}">
                <a16:creationId xmlns:a16="http://schemas.microsoft.com/office/drawing/2014/main" id="{D19B5505-F3CE-A8E7-8619-B752720240B0}"/>
              </a:ext>
            </a:extLst>
          </p:cNvPr>
          <p:cNvSpPr/>
          <p:nvPr/>
        </p:nvSpPr>
        <p:spPr>
          <a:xfrm>
            <a:off x="24781081" y="23601967"/>
            <a:ext cx="3903463" cy="3019446"/>
          </a:xfrm>
          <a:prstGeom prst="ellipse">
            <a:avLst/>
          </a:prstGeom>
          <a:solidFill>
            <a:schemeClr val="accent2"/>
          </a:solidFill>
          <a:ln>
            <a:solidFill>
              <a:schemeClr val="tx1"/>
            </a:solidFill>
          </a:ln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205740" tIns="102870" rIns="205740" bIns="102870" rtlCol="0" anchor="ctr"/>
          <a:lstStyle/>
          <a:p>
            <a:pPr algn="ctr"/>
            <a:r>
              <a:rPr lang="en-US" sz="3713" dirty="0">
                <a:latin typeface="Georgia" panose="02040502050405020303" pitchFamily="18" charset="0"/>
                <a:ea typeface="Calibri"/>
                <a:cs typeface="Calibri"/>
              </a:rPr>
              <a:t>Alcohol Problems</a:t>
            </a:r>
          </a:p>
          <a:p>
            <a:pPr algn="ctr"/>
            <a:r>
              <a:rPr lang="en-US" sz="3713" dirty="0">
                <a:latin typeface="Georgia" panose="02040502050405020303" pitchFamily="18" charset="0"/>
                <a:ea typeface="+mn-lt"/>
                <a:cs typeface="+mn-lt"/>
              </a:rPr>
              <a:t>R</a:t>
            </a:r>
            <a:r>
              <a:rPr lang="en-US" sz="3713" baseline="30000" dirty="0">
                <a:latin typeface="Georgia" panose="02040502050405020303" pitchFamily="18" charset="0"/>
                <a:ea typeface="+mn-lt"/>
                <a:cs typeface="+mn-lt"/>
              </a:rPr>
              <a:t>2</a:t>
            </a:r>
            <a:r>
              <a:rPr lang="en-US" sz="3713" dirty="0">
                <a:latin typeface="Georgia" panose="02040502050405020303" pitchFamily="18" charset="0"/>
                <a:ea typeface="+mn-lt"/>
                <a:cs typeface="+mn-lt"/>
              </a:rPr>
              <a:t>=.</a:t>
            </a:r>
            <a:r>
              <a:rPr lang="en-US" sz="3713" dirty="0">
                <a:latin typeface="Times New Roman" panose="02020603050405020304" pitchFamily="18" charset="0"/>
                <a:ea typeface="+mn-lt"/>
                <a:cs typeface="Times New Roman" panose="02020603050405020304" pitchFamily="18" charset="0"/>
              </a:rPr>
              <a:t>139</a:t>
            </a:r>
          </a:p>
        </p:txBody>
      </p:sp>
      <p:sp>
        <p:nvSpPr>
          <p:cNvPr id="66" name="Oval 65">
            <a:extLst>
              <a:ext uri="{FF2B5EF4-FFF2-40B4-BE49-F238E27FC236}">
                <a16:creationId xmlns:a16="http://schemas.microsoft.com/office/drawing/2014/main" id="{7DB1E212-BF24-8A4F-C172-EAACC7E5E40B}"/>
              </a:ext>
            </a:extLst>
          </p:cNvPr>
          <p:cNvSpPr/>
          <p:nvPr/>
        </p:nvSpPr>
        <p:spPr>
          <a:xfrm>
            <a:off x="19958277" y="26451239"/>
            <a:ext cx="3829455" cy="3019446"/>
          </a:xfrm>
          <a:prstGeom prst="ellipse">
            <a:avLst/>
          </a:prstGeom>
          <a:solidFill>
            <a:srgbClr val="CF3877"/>
          </a:solidFill>
          <a:ln>
            <a:solidFill>
              <a:schemeClr val="tx1"/>
            </a:solidFill>
          </a:ln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205740" tIns="102870" rIns="205740" bIns="102870" rtlCol="0" anchor="ctr"/>
          <a:lstStyle/>
          <a:p>
            <a:pPr algn="ctr"/>
            <a:r>
              <a:rPr lang="en-US" sz="3713" dirty="0">
                <a:latin typeface="Georgia" panose="02040502050405020303" pitchFamily="18" charset="0"/>
                <a:ea typeface="Calibri"/>
                <a:cs typeface="Calibri"/>
              </a:rPr>
              <a:t>Effortful</a:t>
            </a:r>
          </a:p>
          <a:p>
            <a:pPr algn="ctr"/>
            <a:r>
              <a:rPr lang="en-US" sz="3713" dirty="0">
                <a:latin typeface="Georgia" panose="02040502050405020303" pitchFamily="18" charset="0"/>
                <a:ea typeface="Calibri"/>
                <a:cs typeface="Calibri"/>
              </a:rPr>
              <a:t>Control</a:t>
            </a:r>
          </a:p>
          <a:p>
            <a:pPr algn="ctr"/>
            <a:r>
              <a:rPr lang="en-US" sz="3713" dirty="0">
                <a:latin typeface="Georgia" panose="02040502050405020303" pitchFamily="18" charset="0"/>
                <a:ea typeface="Calibri"/>
                <a:cs typeface="Calibri"/>
              </a:rPr>
              <a:t>R</a:t>
            </a:r>
            <a:r>
              <a:rPr lang="en-US" sz="3713" baseline="30000" dirty="0">
                <a:latin typeface="Georgia" panose="02040502050405020303" pitchFamily="18" charset="0"/>
                <a:ea typeface="Calibri"/>
                <a:cs typeface="Calibri"/>
              </a:rPr>
              <a:t>2</a:t>
            </a:r>
            <a:r>
              <a:rPr lang="en-US" sz="3713" dirty="0">
                <a:latin typeface="Georgia" panose="02040502050405020303" pitchFamily="18" charset="0"/>
              </a:rPr>
              <a:t>=.</a:t>
            </a:r>
            <a:r>
              <a:rPr lang="en-US" sz="3713" dirty="0">
                <a:latin typeface="Times New Roman" panose="02020603050405020304" pitchFamily="18" charset="0"/>
                <a:cs typeface="Times New Roman" panose="02020603050405020304" pitchFamily="18" charset="0"/>
              </a:rPr>
              <a:t>145</a:t>
            </a:r>
            <a:endParaRPr lang="en-US" sz="3713" dirty="0"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</p:txBody>
      </p:sp>
      <p:sp>
        <p:nvSpPr>
          <p:cNvPr id="67" name="Oval 66">
            <a:extLst>
              <a:ext uri="{FF2B5EF4-FFF2-40B4-BE49-F238E27FC236}">
                <a16:creationId xmlns:a16="http://schemas.microsoft.com/office/drawing/2014/main" id="{0B2C89B8-0367-41A7-8343-EDFFDA7E8AC6}"/>
              </a:ext>
            </a:extLst>
          </p:cNvPr>
          <p:cNvSpPr/>
          <p:nvPr/>
        </p:nvSpPr>
        <p:spPr>
          <a:xfrm>
            <a:off x="19847268" y="20826694"/>
            <a:ext cx="3903463" cy="3019446"/>
          </a:xfrm>
          <a:prstGeom prst="ellipse">
            <a:avLst/>
          </a:prstGeom>
          <a:solidFill>
            <a:schemeClr val="accent6"/>
          </a:solidFill>
          <a:ln>
            <a:solidFill>
              <a:schemeClr val="tx1"/>
            </a:solidFill>
          </a:ln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3713" dirty="0">
                <a:latin typeface="Georgia" panose="02040502050405020303" pitchFamily="18" charset="0"/>
                <a:ea typeface="Calibri"/>
                <a:cs typeface="Calibri"/>
              </a:rPr>
              <a:t>Negative Emotionality</a:t>
            </a:r>
          </a:p>
          <a:p>
            <a:pPr algn="ctr"/>
            <a:r>
              <a:rPr lang="en-US" sz="3713" dirty="0">
                <a:latin typeface="Georgia" panose="02040502050405020303" pitchFamily="18" charset="0"/>
                <a:ea typeface="+mn-lt"/>
                <a:cs typeface="+mn-lt"/>
              </a:rPr>
              <a:t>R</a:t>
            </a:r>
            <a:r>
              <a:rPr lang="en-US" sz="3713" baseline="30000" dirty="0">
                <a:latin typeface="Georgia" panose="02040502050405020303" pitchFamily="18" charset="0"/>
                <a:ea typeface="+mn-lt"/>
                <a:cs typeface="+mn-lt"/>
              </a:rPr>
              <a:t>2</a:t>
            </a:r>
            <a:r>
              <a:rPr lang="en-US" sz="3713" dirty="0">
                <a:latin typeface="Georgia" panose="02040502050405020303" pitchFamily="18" charset="0"/>
                <a:ea typeface="+mn-lt"/>
                <a:cs typeface="+mn-lt"/>
              </a:rPr>
              <a:t>=.</a:t>
            </a:r>
            <a:r>
              <a:rPr lang="en-US" sz="3713" dirty="0">
                <a:latin typeface="Times New Roman" panose="02020603050405020304" pitchFamily="18" charset="0"/>
                <a:ea typeface="+mn-lt"/>
                <a:cs typeface="Times New Roman" panose="02020603050405020304" pitchFamily="18" charset="0"/>
              </a:rPr>
              <a:t>253</a:t>
            </a:r>
            <a:endParaRPr lang="en-US" sz="3713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8" name="Rectangle 67">
            <a:extLst>
              <a:ext uri="{FF2B5EF4-FFF2-40B4-BE49-F238E27FC236}">
                <a16:creationId xmlns:a16="http://schemas.microsoft.com/office/drawing/2014/main" id="{DD00B841-590B-45A9-3DEE-88ED81FFDF2F}"/>
              </a:ext>
            </a:extLst>
          </p:cNvPr>
          <p:cNvSpPr/>
          <p:nvPr/>
        </p:nvSpPr>
        <p:spPr>
          <a:xfrm>
            <a:off x="10712052" y="24342873"/>
            <a:ext cx="2590250" cy="152948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150" dirty="0">
                <a:latin typeface="Georgia" panose="02040502050405020303" pitchFamily="18" charset="0"/>
                <a:ea typeface="Calibri"/>
                <a:cs typeface="Calibri"/>
              </a:rPr>
              <a:t>Sleep Problems</a:t>
            </a:r>
          </a:p>
          <a:p>
            <a:pPr algn="ctr"/>
            <a:r>
              <a:rPr lang="en-US" sz="3150" dirty="0">
                <a:latin typeface="Georgia" panose="02040502050405020303" pitchFamily="18" charset="0"/>
                <a:ea typeface="Calibri"/>
                <a:cs typeface="Calibri"/>
              </a:rPr>
              <a:t>Month</a:t>
            </a:r>
          </a:p>
        </p:txBody>
      </p:sp>
      <p:sp>
        <p:nvSpPr>
          <p:cNvPr id="69" name="Rectangle 68">
            <a:extLst>
              <a:ext uri="{FF2B5EF4-FFF2-40B4-BE49-F238E27FC236}">
                <a16:creationId xmlns:a16="http://schemas.microsoft.com/office/drawing/2014/main" id="{7B57F30A-F694-B9C8-A617-46BEFA58B979}"/>
              </a:ext>
            </a:extLst>
          </p:cNvPr>
          <p:cNvSpPr/>
          <p:nvPr/>
        </p:nvSpPr>
        <p:spPr>
          <a:xfrm>
            <a:off x="11180765" y="22147324"/>
            <a:ext cx="2590250" cy="152948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05740" tIns="102870" rIns="205740" bIns="102870" rtlCol="0" anchor="ctr"/>
          <a:lstStyle/>
          <a:p>
            <a:pPr algn="ctr"/>
            <a:r>
              <a:rPr lang="en-US" sz="3150" dirty="0">
                <a:latin typeface="Georgia" panose="02040502050405020303" pitchFamily="18" charset="0"/>
                <a:ea typeface="Calibri"/>
                <a:cs typeface="Calibri"/>
              </a:rPr>
              <a:t>Insomnia</a:t>
            </a:r>
          </a:p>
        </p:txBody>
      </p:sp>
      <p:sp>
        <p:nvSpPr>
          <p:cNvPr id="70" name="Rectangle 69">
            <a:extLst>
              <a:ext uri="{FF2B5EF4-FFF2-40B4-BE49-F238E27FC236}">
                <a16:creationId xmlns:a16="http://schemas.microsoft.com/office/drawing/2014/main" id="{F683502B-CF8E-3ECA-557B-576F1F9DC81D}"/>
              </a:ext>
            </a:extLst>
          </p:cNvPr>
          <p:cNvSpPr/>
          <p:nvPr/>
        </p:nvSpPr>
        <p:spPr>
          <a:xfrm>
            <a:off x="11180763" y="26624762"/>
            <a:ext cx="2590250" cy="152948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05740" tIns="102870" rIns="205740" bIns="102870" rtlCol="0" anchor="ctr"/>
          <a:lstStyle/>
          <a:p>
            <a:pPr algn="ctr"/>
            <a:r>
              <a:rPr lang="en-US" sz="3150" dirty="0">
                <a:latin typeface="Georgia" panose="02040502050405020303" pitchFamily="18" charset="0"/>
                <a:ea typeface="Calibri"/>
                <a:cs typeface="Calibri"/>
              </a:rPr>
              <a:t>Sleep Problems</a:t>
            </a:r>
          </a:p>
          <a:p>
            <a:pPr algn="ctr"/>
            <a:r>
              <a:rPr lang="en-US" sz="3150" dirty="0">
                <a:latin typeface="Georgia" panose="02040502050405020303" pitchFamily="18" charset="0"/>
                <a:ea typeface="Calibri"/>
                <a:cs typeface="Calibri"/>
              </a:rPr>
              <a:t>6 Months</a:t>
            </a:r>
          </a:p>
        </p:txBody>
      </p:sp>
      <p:sp>
        <p:nvSpPr>
          <p:cNvPr id="71" name="Rectangle 70">
            <a:extLst>
              <a:ext uri="{FF2B5EF4-FFF2-40B4-BE49-F238E27FC236}">
                <a16:creationId xmlns:a16="http://schemas.microsoft.com/office/drawing/2014/main" id="{7EA463E3-4D82-4279-3A27-5ECAC224436B}"/>
              </a:ext>
            </a:extLst>
          </p:cNvPr>
          <p:cNvSpPr/>
          <p:nvPr/>
        </p:nvSpPr>
        <p:spPr>
          <a:xfrm>
            <a:off x="30249952" y="23183425"/>
            <a:ext cx="2590250" cy="152948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05740" tIns="102870" rIns="205740" bIns="102870" rtlCol="0" anchor="ctr"/>
          <a:lstStyle/>
          <a:p>
            <a:pPr algn="ctr"/>
            <a:r>
              <a:rPr lang="en-US" sz="3150" dirty="0">
                <a:latin typeface="Georgia" panose="02040502050405020303" pitchFamily="18" charset="0"/>
                <a:ea typeface="Calibri"/>
                <a:cs typeface="Calibri"/>
              </a:rPr>
              <a:t>BYAACQ</a:t>
            </a:r>
          </a:p>
        </p:txBody>
      </p:sp>
      <p:sp>
        <p:nvSpPr>
          <p:cNvPr id="72" name="Rectangle 71">
            <a:extLst>
              <a:ext uri="{FF2B5EF4-FFF2-40B4-BE49-F238E27FC236}">
                <a16:creationId xmlns:a16="http://schemas.microsoft.com/office/drawing/2014/main" id="{D76D8699-1277-15DC-CFE8-38CF66F0640D}"/>
              </a:ext>
            </a:extLst>
          </p:cNvPr>
          <p:cNvSpPr/>
          <p:nvPr/>
        </p:nvSpPr>
        <p:spPr>
          <a:xfrm>
            <a:off x="30249952" y="25514650"/>
            <a:ext cx="2590250" cy="152948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05740" tIns="102870" rIns="205740" bIns="102870" rtlCol="0" anchor="ctr"/>
          <a:lstStyle/>
          <a:p>
            <a:pPr algn="ctr"/>
            <a:r>
              <a:rPr lang="en-US" sz="3150" dirty="0">
                <a:latin typeface="Georgia" panose="02040502050405020303" pitchFamily="18" charset="0"/>
                <a:ea typeface="Calibri"/>
                <a:cs typeface="Calibri"/>
              </a:rPr>
              <a:t>AUDIT Problems</a:t>
            </a:r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id="{D1A45185-E6BE-FC24-A56D-4F34F8BA806B}"/>
              </a:ext>
            </a:extLst>
          </p:cNvPr>
          <p:cNvSpPr/>
          <p:nvPr/>
        </p:nvSpPr>
        <p:spPr>
          <a:xfrm>
            <a:off x="16003563" y="18767660"/>
            <a:ext cx="2590250" cy="152948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05740" tIns="102870" rIns="205740" bIns="102870" rtlCol="0" anchor="ctr"/>
          <a:lstStyle/>
          <a:p>
            <a:pPr algn="ctr"/>
            <a:r>
              <a:rPr lang="en-US" sz="3150" dirty="0">
                <a:latin typeface="Georgia" panose="02040502050405020303" pitchFamily="18" charset="0"/>
                <a:ea typeface="Calibri"/>
                <a:cs typeface="Calibri"/>
              </a:rPr>
              <a:t>DASS</a:t>
            </a:r>
          </a:p>
          <a:p>
            <a:pPr algn="ctr"/>
            <a:r>
              <a:rPr lang="en-US" sz="3150" dirty="0">
                <a:latin typeface="Georgia" panose="02040502050405020303" pitchFamily="18" charset="0"/>
                <a:ea typeface="Calibri"/>
                <a:cs typeface="Calibri"/>
              </a:rPr>
              <a:t>Stress</a:t>
            </a:r>
          </a:p>
        </p:txBody>
      </p:sp>
      <p:sp>
        <p:nvSpPr>
          <p:cNvPr id="77" name="Rectangle 76">
            <a:extLst>
              <a:ext uri="{FF2B5EF4-FFF2-40B4-BE49-F238E27FC236}">
                <a16:creationId xmlns:a16="http://schemas.microsoft.com/office/drawing/2014/main" id="{CB95FE74-3EF0-AD25-0A26-CB3349339B61}"/>
              </a:ext>
            </a:extLst>
          </p:cNvPr>
          <p:cNvSpPr/>
          <p:nvPr/>
        </p:nvSpPr>
        <p:spPr>
          <a:xfrm>
            <a:off x="22084488" y="17780895"/>
            <a:ext cx="2590250" cy="152948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05740" tIns="102870" rIns="205740" bIns="102870" rtlCol="0" anchor="ctr"/>
          <a:lstStyle/>
          <a:p>
            <a:pPr algn="ctr"/>
            <a:r>
              <a:rPr lang="en-US" sz="3150" dirty="0">
                <a:latin typeface="Georgia" panose="02040502050405020303" pitchFamily="18" charset="0"/>
              </a:rPr>
              <a:t>DASS</a:t>
            </a:r>
          </a:p>
          <a:p>
            <a:pPr algn="ctr"/>
            <a:r>
              <a:rPr lang="en-US" sz="3150" dirty="0">
                <a:latin typeface="Georgia" panose="02040502050405020303" pitchFamily="18" charset="0"/>
              </a:rPr>
              <a:t>Anxiety</a:t>
            </a:r>
            <a:endParaRPr lang="en-US" sz="3150" dirty="0">
              <a:latin typeface="Georgia" panose="02040502050405020303" pitchFamily="18" charset="0"/>
              <a:ea typeface="Calibri"/>
              <a:cs typeface="Calibri"/>
            </a:endParaRPr>
          </a:p>
        </p:txBody>
      </p:sp>
      <p:sp>
        <p:nvSpPr>
          <p:cNvPr id="78" name="Rectangle 77">
            <a:extLst>
              <a:ext uri="{FF2B5EF4-FFF2-40B4-BE49-F238E27FC236}">
                <a16:creationId xmlns:a16="http://schemas.microsoft.com/office/drawing/2014/main" id="{86E20858-1969-5726-93BE-312DCE59FA4C}"/>
              </a:ext>
            </a:extLst>
          </p:cNvPr>
          <p:cNvSpPr/>
          <p:nvPr/>
        </p:nvSpPr>
        <p:spPr>
          <a:xfrm>
            <a:off x="18926844" y="17780895"/>
            <a:ext cx="2590250" cy="152948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05740" tIns="102870" rIns="205740" bIns="102870" rtlCol="0" anchor="ctr"/>
          <a:lstStyle/>
          <a:p>
            <a:pPr algn="ctr"/>
            <a:r>
              <a:rPr lang="en-US" sz="3150" dirty="0">
                <a:latin typeface="Georgia" panose="02040502050405020303" pitchFamily="18" charset="0"/>
                <a:ea typeface="Calibri"/>
                <a:cs typeface="Calibri"/>
              </a:rPr>
              <a:t>DASS</a:t>
            </a:r>
          </a:p>
          <a:p>
            <a:pPr algn="ctr"/>
            <a:r>
              <a:rPr lang="en-US" sz="3150" dirty="0">
                <a:latin typeface="Georgia" panose="02040502050405020303" pitchFamily="18" charset="0"/>
                <a:ea typeface="Calibri"/>
                <a:cs typeface="Calibri"/>
              </a:rPr>
              <a:t>Depression</a:t>
            </a:r>
          </a:p>
        </p:txBody>
      </p:sp>
      <p:sp>
        <p:nvSpPr>
          <p:cNvPr id="79" name="Rectangle 78">
            <a:extLst>
              <a:ext uri="{FF2B5EF4-FFF2-40B4-BE49-F238E27FC236}">
                <a16:creationId xmlns:a16="http://schemas.microsoft.com/office/drawing/2014/main" id="{96772C7C-D6F2-BCA9-2E07-5F228071498D}"/>
              </a:ext>
            </a:extLst>
          </p:cNvPr>
          <p:cNvSpPr/>
          <p:nvPr/>
        </p:nvSpPr>
        <p:spPr>
          <a:xfrm>
            <a:off x="24970768" y="18767660"/>
            <a:ext cx="2590250" cy="152948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05740" tIns="102870" rIns="205740" bIns="102870" rtlCol="0" anchor="ctr"/>
          <a:lstStyle/>
          <a:p>
            <a:pPr algn="ctr"/>
            <a:r>
              <a:rPr lang="en-US" sz="3150" dirty="0">
                <a:latin typeface="Georgia" panose="02040502050405020303" pitchFamily="18" charset="0"/>
                <a:ea typeface="Calibri"/>
                <a:cs typeface="Calibri"/>
              </a:rPr>
              <a:t>SIAS</a:t>
            </a:r>
          </a:p>
        </p:txBody>
      </p:sp>
      <p:sp>
        <p:nvSpPr>
          <p:cNvPr id="80" name="Rectangle 79">
            <a:extLst>
              <a:ext uri="{FF2B5EF4-FFF2-40B4-BE49-F238E27FC236}">
                <a16:creationId xmlns:a16="http://schemas.microsoft.com/office/drawing/2014/main" id="{6705DA5A-240E-3306-6B4A-CAFC43380D95}"/>
              </a:ext>
            </a:extLst>
          </p:cNvPr>
          <p:cNvSpPr/>
          <p:nvPr/>
        </p:nvSpPr>
        <p:spPr>
          <a:xfrm>
            <a:off x="20567342" y="30880170"/>
            <a:ext cx="2590250" cy="1529480"/>
          </a:xfrm>
          <a:prstGeom prst="rect">
            <a:avLst/>
          </a:prstGeom>
          <a:solidFill>
            <a:srgbClr val="E8B5C8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05740" tIns="102870" rIns="205740" bIns="102870" rtlCol="0" anchor="ctr"/>
          <a:lstStyle/>
          <a:p>
            <a:pPr algn="ctr"/>
            <a:r>
              <a:rPr lang="en-US" sz="3150" dirty="0">
                <a:latin typeface="Georgia" panose="02040502050405020303" pitchFamily="18" charset="0"/>
                <a:ea typeface="Calibri"/>
                <a:cs typeface="Calibri"/>
              </a:rPr>
              <a:t>Attentional</a:t>
            </a:r>
          </a:p>
        </p:txBody>
      </p:sp>
      <p:sp>
        <p:nvSpPr>
          <p:cNvPr id="81" name="Rectangle 80">
            <a:extLst>
              <a:ext uri="{FF2B5EF4-FFF2-40B4-BE49-F238E27FC236}">
                <a16:creationId xmlns:a16="http://schemas.microsoft.com/office/drawing/2014/main" id="{60F5F9A8-CF74-197B-F549-A2795FDDA802}"/>
              </a:ext>
            </a:extLst>
          </p:cNvPr>
          <p:cNvSpPr/>
          <p:nvPr/>
        </p:nvSpPr>
        <p:spPr>
          <a:xfrm>
            <a:off x="17360363" y="30312784"/>
            <a:ext cx="2590250" cy="1529480"/>
          </a:xfrm>
          <a:prstGeom prst="rect">
            <a:avLst/>
          </a:prstGeom>
          <a:solidFill>
            <a:srgbClr val="E8B5C8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05740" tIns="102870" rIns="205740" bIns="102870" rtlCol="0" anchor="ctr"/>
          <a:lstStyle/>
          <a:p>
            <a:pPr algn="ctr"/>
            <a:r>
              <a:rPr lang="en-US" sz="3150" dirty="0">
                <a:latin typeface="Georgia" panose="02040502050405020303" pitchFamily="18" charset="0"/>
                <a:ea typeface="Calibri"/>
                <a:cs typeface="Calibri"/>
              </a:rPr>
              <a:t>Activation</a:t>
            </a:r>
          </a:p>
        </p:txBody>
      </p:sp>
      <p:sp>
        <p:nvSpPr>
          <p:cNvPr id="82" name="Rectangle 81">
            <a:extLst>
              <a:ext uri="{FF2B5EF4-FFF2-40B4-BE49-F238E27FC236}">
                <a16:creationId xmlns:a16="http://schemas.microsoft.com/office/drawing/2014/main" id="{C51D5BBD-15D8-274C-38CD-4144359DE25D}"/>
              </a:ext>
            </a:extLst>
          </p:cNvPr>
          <p:cNvSpPr/>
          <p:nvPr/>
        </p:nvSpPr>
        <p:spPr>
          <a:xfrm>
            <a:off x="23774319" y="30312782"/>
            <a:ext cx="2590250" cy="1529480"/>
          </a:xfrm>
          <a:prstGeom prst="rect">
            <a:avLst/>
          </a:prstGeom>
          <a:solidFill>
            <a:srgbClr val="E8B5C8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05740" tIns="102870" rIns="205740" bIns="102870" rtlCol="0" anchor="ctr"/>
          <a:lstStyle/>
          <a:p>
            <a:pPr algn="ctr"/>
            <a:r>
              <a:rPr lang="en-US" sz="3150" dirty="0">
                <a:latin typeface="Georgia" panose="02040502050405020303" pitchFamily="18" charset="0"/>
                <a:ea typeface="Calibri"/>
                <a:cs typeface="Calibri"/>
              </a:rPr>
              <a:t>Inhibitory</a:t>
            </a:r>
          </a:p>
        </p:txBody>
      </p:sp>
      <p:cxnSp>
        <p:nvCxnSpPr>
          <p:cNvPr id="83" name="Straight Arrow Connector 82">
            <a:extLst>
              <a:ext uri="{FF2B5EF4-FFF2-40B4-BE49-F238E27FC236}">
                <a16:creationId xmlns:a16="http://schemas.microsoft.com/office/drawing/2014/main" id="{9875570E-EDC4-4D0D-C88E-103FB6D6C532}"/>
              </a:ext>
            </a:extLst>
          </p:cNvPr>
          <p:cNvCxnSpPr>
            <a:cxnSpLocks/>
            <a:stCxn id="67" idx="6"/>
            <a:endCxn id="65" idx="0"/>
          </p:cNvCxnSpPr>
          <p:nvPr/>
        </p:nvCxnSpPr>
        <p:spPr>
          <a:xfrm>
            <a:off x="23750730" y="22336417"/>
            <a:ext cx="2982083" cy="1265551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Straight Arrow Connector 83">
            <a:extLst>
              <a:ext uri="{FF2B5EF4-FFF2-40B4-BE49-F238E27FC236}">
                <a16:creationId xmlns:a16="http://schemas.microsoft.com/office/drawing/2014/main" id="{32614801-51FD-34B8-271E-542B42A5AE05}"/>
              </a:ext>
            </a:extLst>
          </p:cNvPr>
          <p:cNvCxnSpPr>
            <a:cxnSpLocks/>
            <a:stCxn id="64" idx="4"/>
            <a:endCxn id="66" idx="2"/>
          </p:cNvCxnSpPr>
          <p:nvPr/>
        </p:nvCxnSpPr>
        <p:spPr>
          <a:xfrm>
            <a:off x="17025535" y="26621411"/>
            <a:ext cx="2932743" cy="1339551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Straight Arrow Connector 85">
            <a:extLst>
              <a:ext uri="{FF2B5EF4-FFF2-40B4-BE49-F238E27FC236}">
                <a16:creationId xmlns:a16="http://schemas.microsoft.com/office/drawing/2014/main" id="{164F3A1D-BFFA-66A2-1E15-0158C2AC1DBE}"/>
              </a:ext>
            </a:extLst>
          </p:cNvPr>
          <p:cNvCxnSpPr>
            <a:cxnSpLocks/>
            <a:stCxn id="66" idx="6"/>
            <a:endCxn id="65" idx="4"/>
          </p:cNvCxnSpPr>
          <p:nvPr/>
        </p:nvCxnSpPr>
        <p:spPr>
          <a:xfrm flipV="1">
            <a:off x="23787734" y="26621415"/>
            <a:ext cx="2945081" cy="1339549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Straight Arrow Connector 86">
            <a:extLst>
              <a:ext uri="{FF2B5EF4-FFF2-40B4-BE49-F238E27FC236}">
                <a16:creationId xmlns:a16="http://schemas.microsoft.com/office/drawing/2014/main" id="{CA309F68-0FB1-1496-6DBF-9E7309E50E9C}"/>
              </a:ext>
            </a:extLst>
          </p:cNvPr>
          <p:cNvCxnSpPr>
            <a:cxnSpLocks/>
            <a:stCxn id="64" idx="0"/>
            <a:endCxn id="67" idx="2"/>
          </p:cNvCxnSpPr>
          <p:nvPr/>
        </p:nvCxnSpPr>
        <p:spPr>
          <a:xfrm flipV="1">
            <a:off x="17025535" y="22336416"/>
            <a:ext cx="2821734" cy="1265549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8" name="TextBox 87">
            <a:extLst>
              <a:ext uri="{FF2B5EF4-FFF2-40B4-BE49-F238E27FC236}">
                <a16:creationId xmlns:a16="http://schemas.microsoft.com/office/drawing/2014/main" id="{B473BD72-C43D-C72B-3D52-7B71F95282FB}"/>
              </a:ext>
            </a:extLst>
          </p:cNvPr>
          <p:cNvSpPr txBox="1"/>
          <p:nvPr/>
        </p:nvSpPr>
        <p:spPr>
          <a:xfrm>
            <a:off x="14383071" y="22898823"/>
            <a:ext cx="1430804" cy="69249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205740" tIns="102870" rIns="205740" bIns="10287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sz="315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.878*</a:t>
            </a:r>
            <a:endParaRPr lang="en-US" sz="3150" b="1" dirty="0">
              <a:latin typeface="Times New Roman" panose="02020603050405020304" pitchFamily="18" charset="0"/>
              <a:ea typeface="Calibri" panose="020F0502020204030204"/>
              <a:cs typeface="Times New Roman" panose="02020603050405020304" pitchFamily="18" charset="0"/>
            </a:endParaRPr>
          </a:p>
        </p:txBody>
      </p:sp>
      <p:sp>
        <p:nvSpPr>
          <p:cNvPr id="89" name="TextBox 88">
            <a:extLst>
              <a:ext uri="{FF2B5EF4-FFF2-40B4-BE49-F238E27FC236}">
                <a16:creationId xmlns:a16="http://schemas.microsoft.com/office/drawing/2014/main" id="{B514DF15-DEEC-B007-F2C4-C8700DD18D76}"/>
              </a:ext>
            </a:extLst>
          </p:cNvPr>
          <p:cNvSpPr txBox="1"/>
          <p:nvPr/>
        </p:nvSpPr>
        <p:spPr>
          <a:xfrm>
            <a:off x="13586000" y="24571365"/>
            <a:ext cx="1430804" cy="69249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205740" tIns="102870" rIns="205740" bIns="10287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sz="315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.880*</a:t>
            </a:r>
            <a:endParaRPr lang="en-US" sz="315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0" name="TextBox 89">
            <a:extLst>
              <a:ext uri="{FF2B5EF4-FFF2-40B4-BE49-F238E27FC236}">
                <a16:creationId xmlns:a16="http://schemas.microsoft.com/office/drawing/2014/main" id="{873C63A1-80B6-C8A7-192E-FFDF544AD737}"/>
              </a:ext>
            </a:extLst>
          </p:cNvPr>
          <p:cNvSpPr txBox="1"/>
          <p:nvPr/>
        </p:nvSpPr>
        <p:spPr>
          <a:xfrm>
            <a:off x="14523421" y="26575424"/>
            <a:ext cx="1430804" cy="69249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205740" tIns="102870" rIns="205740" bIns="10287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sz="315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.921*</a:t>
            </a:r>
            <a:endParaRPr lang="en-US" sz="315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1" name="TextBox 90">
            <a:extLst>
              <a:ext uri="{FF2B5EF4-FFF2-40B4-BE49-F238E27FC236}">
                <a16:creationId xmlns:a16="http://schemas.microsoft.com/office/drawing/2014/main" id="{31903DCF-210D-2F87-7660-8F677500A11A}"/>
              </a:ext>
            </a:extLst>
          </p:cNvPr>
          <p:cNvSpPr txBox="1"/>
          <p:nvPr/>
        </p:nvSpPr>
        <p:spPr>
          <a:xfrm>
            <a:off x="21233410" y="24524037"/>
            <a:ext cx="1430804" cy="69249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205740" tIns="102870" rIns="205740" bIns="10287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sz="315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.033</a:t>
            </a:r>
            <a:endParaRPr lang="en-US" sz="315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2" name="TextBox 91">
            <a:extLst>
              <a:ext uri="{FF2B5EF4-FFF2-40B4-BE49-F238E27FC236}">
                <a16:creationId xmlns:a16="http://schemas.microsoft.com/office/drawing/2014/main" id="{13355A88-032C-B808-BFE1-89A8B13C74E1}"/>
              </a:ext>
            </a:extLst>
          </p:cNvPr>
          <p:cNvSpPr txBox="1"/>
          <p:nvPr/>
        </p:nvSpPr>
        <p:spPr>
          <a:xfrm>
            <a:off x="17469882" y="27300121"/>
            <a:ext cx="1838349" cy="69249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205740" tIns="102870" rIns="205740" bIns="10287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sz="3150" b="1" dirty="0">
                <a:latin typeface="Times New Roman"/>
                <a:ea typeface="Calibri" panose="020F0502020204030204"/>
                <a:cs typeface="Times New Roman"/>
              </a:rPr>
              <a:t>-.381*</a:t>
            </a:r>
            <a:endParaRPr lang="en-US" sz="7290" dirty="0">
              <a:ea typeface="Calibri" panose="020F0502020204030204"/>
              <a:cs typeface="Calibri" panose="020F0502020204030204"/>
            </a:endParaRPr>
          </a:p>
        </p:txBody>
      </p:sp>
      <p:sp>
        <p:nvSpPr>
          <p:cNvPr id="93" name="TextBox 92">
            <a:extLst>
              <a:ext uri="{FF2B5EF4-FFF2-40B4-BE49-F238E27FC236}">
                <a16:creationId xmlns:a16="http://schemas.microsoft.com/office/drawing/2014/main" id="{174C059A-D4F3-41FC-574C-4DF51B7092B0}"/>
              </a:ext>
            </a:extLst>
          </p:cNvPr>
          <p:cNvSpPr txBox="1"/>
          <p:nvPr/>
        </p:nvSpPr>
        <p:spPr>
          <a:xfrm>
            <a:off x="17577040" y="22339237"/>
            <a:ext cx="1430804" cy="69249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205740" tIns="102870" rIns="205740" bIns="10287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sz="3150" b="1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.503*</a:t>
            </a:r>
            <a:endParaRPr lang="en-US" sz="315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4" name="TextBox 93">
            <a:extLst>
              <a:ext uri="{FF2B5EF4-FFF2-40B4-BE49-F238E27FC236}">
                <a16:creationId xmlns:a16="http://schemas.microsoft.com/office/drawing/2014/main" id="{052355A5-1172-3DEB-80A7-815C46A840BE}"/>
              </a:ext>
            </a:extLst>
          </p:cNvPr>
          <p:cNvSpPr txBox="1"/>
          <p:nvPr/>
        </p:nvSpPr>
        <p:spPr>
          <a:xfrm>
            <a:off x="24699867" y="22286502"/>
            <a:ext cx="1430804" cy="69249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205740" tIns="102870" rIns="205740" bIns="10287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sz="3150" b="1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.170*</a:t>
            </a:r>
            <a:endParaRPr lang="en-US" sz="315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5" name="TextBox 94">
            <a:extLst>
              <a:ext uri="{FF2B5EF4-FFF2-40B4-BE49-F238E27FC236}">
                <a16:creationId xmlns:a16="http://schemas.microsoft.com/office/drawing/2014/main" id="{8648F8AF-66D7-2428-94F1-DB9AB90B960A}"/>
              </a:ext>
            </a:extLst>
          </p:cNvPr>
          <p:cNvSpPr txBox="1"/>
          <p:nvPr/>
        </p:nvSpPr>
        <p:spPr>
          <a:xfrm>
            <a:off x="24683917" y="27302390"/>
            <a:ext cx="3398259" cy="69249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205740" tIns="102870" rIns="205740" bIns="10287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sz="3150" b="1" dirty="0">
                <a:latin typeface="Times New Roman"/>
                <a:ea typeface="Calibri"/>
                <a:cs typeface="Times New Roman"/>
              </a:rPr>
              <a:t>-.234*</a:t>
            </a:r>
            <a:endParaRPr lang="en-US" sz="3150" b="1" dirty="0">
              <a:latin typeface="Times New Roman"/>
              <a:cs typeface="Times New Roman"/>
            </a:endParaRPr>
          </a:p>
        </p:txBody>
      </p:sp>
      <p:sp>
        <p:nvSpPr>
          <p:cNvPr id="96" name="TextBox 95">
            <a:extLst>
              <a:ext uri="{FF2B5EF4-FFF2-40B4-BE49-F238E27FC236}">
                <a16:creationId xmlns:a16="http://schemas.microsoft.com/office/drawing/2014/main" id="{CF63A907-8AF4-13DE-95CC-74B7FD3523BA}"/>
              </a:ext>
            </a:extLst>
          </p:cNvPr>
          <p:cNvSpPr txBox="1"/>
          <p:nvPr/>
        </p:nvSpPr>
        <p:spPr>
          <a:xfrm>
            <a:off x="28683466" y="23418017"/>
            <a:ext cx="1430804" cy="69249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205740" tIns="102870" rIns="205740" bIns="10287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sz="315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.700*</a:t>
            </a:r>
            <a:endParaRPr lang="en-US" sz="315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7" name="TextBox 96">
            <a:extLst>
              <a:ext uri="{FF2B5EF4-FFF2-40B4-BE49-F238E27FC236}">
                <a16:creationId xmlns:a16="http://schemas.microsoft.com/office/drawing/2014/main" id="{3916968E-5A92-B816-7652-038EBC959224}"/>
              </a:ext>
            </a:extLst>
          </p:cNvPr>
          <p:cNvSpPr txBox="1"/>
          <p:nvPr/>
        </p:nvSpPr>
        <p:spPr>
          <a:xfrm>
            <a:off x="28683466" y="25613329"/>
            <a:ext cx="1430804" cy="69249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205740" tIns="102870" rIns="205740" bIns="10287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sz="315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.888*</a:t>
            </a:r>
            <a:endParaRPr lang="en-US" sz="315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8" name="TextBox 97">
            <a:extLst>
              <a:ext uri="{FF2B5EF4-FFF2-40B4-BE49-F238E27FC236}">
                <a16:creationId xmlns:a16="http://schemas.microsoft.com/office/drawing/2014/main" id="{AE694BF9-72D3-3EDF-1E7A-DF0D9B263E89}"/>
              </a:ext>
            </a:extLst>
          </p:cNvPr>
          <p:cNvSpPr txBox="1"/>
          <p:nvPr/>
        </p:nvSpPr>
        <p:spPr>
          <a:xfrm>
            <a:off x="24119690" y="29128670"/>
            <a:ext cx="1430804" cy="69249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205740" tIns="102870" rIns="205740" bIns="10287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sz="315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.481*</a:t>
            </a:r>
            <a:endParaRPr lang="en-US" sz="315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9" name="TextBox 98">
            <a:extLst>
              <a:ext uri="{FF2B5EF4-FFF2-40B4-BE49-F238E27FC236}">
                <a16:creationId xmlns:a16="http://schemas.microsoft.com/office/drawing/2014/main" id="{274F5038-A597-1857-3271-39C367CBF590}"/>
              </a:ext>
            </a:extLst>
          </p:cNvPr>
          <p:cNvSpPr txBox="1"/>
          <p:nvPr/>
        </p:nvSpPr>
        <p:spPr>
          <a:xfrm>
            <a:off x="18593817" y="29128670"/>
            <a:ext cx="1430804" cy="69249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205740" tIns="102870" rIns="205740" bIns="10287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sz="315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.615*</a:t>
            </a:r>
            <a:endParaRPr lang="en-US" sz="315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0" name="TextBox 99">
            <a:extLst>
              <a:ext uri="{FF2B5EF4-FFF2-40B4-BE49-F238E27FC236}">
                <a16:creationId xmlns:a16="http://schemas.microsoft.com/office/drawing/2014/main" id="{9C1F104C-10F0-E36B-D82F-295ADA582B1F}"/>
              </a:ext>
            </a:extLst>
          </p:cNvPr>
          <p:cNvSpPr txBox="1"/>
          <p:nvPr/>
        </p:nvSpPr>
        <p:spPr>
          <a:xfrm>
            <a:off x="20764696" y="29844072"/>
            <a:ext cx="1430804" cy="692497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rot="0" spcFirstLastPara="0" vertOverflow="overflow" horzOverflow="overflow" vert="horz" wrap="square" lIns="205740" tIns="102870" rIns="205740" bIns="10287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sz="315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.584*</a:t>
            </a:r>
            <a:endParaRPr lang="en-US" sz="315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1" name="TextBox 100">
            <a:extLst>
              <a:ext uri="{FF2B5EF4-FFF2-40B4-BE49-F238E27FC236}">
                <a16:creationId xmlns:a16="http://schemas.microsoft.com/office/drawing/2014/main" id="{CC015E39-4D82-0E00-8197-639EC82A80E3}"/>
              </a:ext>
            </a:extLst>
          </p:cNvPr>
          <p:cNvSpPr txBox="1"/>
          <p:nvPr/>
        </p:nvSpPr>
        <p:spPr>
          <a:xfrm>
            <a:off x="18519812" y="20420492"/>
            <a:ext cx="1430804" cy="69249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205740" tIns="102870" rIns="205740" bIns="10287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sz="315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.930*</a:t>
            </a:r>
            <a:endParaRPr lang="en-US" sz="315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2" name="TextBox 101">
            <a:extLst>
              <a:ext uri="{FF2B5EF4-FFF2-40B4-BE49-F238E27FC236}">
                <a16:creationId xmlns:a16="http://schemas.microsoft.com/office/drawing/2014/main" id="{3581FE58-5534-445C-B51F-FCD572F7AD4A}"/>
              </a:ext>
            </a:extLst>
          </p:cNvPr>
          <p:cNvSpPr txBox="1"/>
          <p:nvPr/>
        </p:nvSpPr>
        <p:spPr>
          <a:xfrm>
            <a:off x="23724985" y="20371153"/>
            <a:ext cx="1430804" cy="69249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205740" tIns="102870" rIns="205740" bIns="10287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sz="315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.567*</a:t>
            </a:r>
            <a:endParaRPr lang="en-US" sz="315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3" name="TextBox 102">
            <a:extLst>
              <a:ext uri="{FF2B5EF4-FFF2-40B4-BE49-F238E27FC236}">
                <a16:creationId xmlns:a16="http://schemas.microsoft.com/office/drawing/2014/main" id="{2061967C-0855-5178-D6D0-563DDE11751B}"/>
              </a:ext>
            </a:extLst>
          </p:cNvPr>
          <p:cNvSpPr txBox="1"/>
          <p:nvPr/>
        </p:nvSpPr>
        <p:spPr>
          <a:xfrm>
            <a:off x="19407897" y="19618744"/>
            <a:ext cx="1430804" cy="69249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205740" tIns="102870" rIns="205740" bIns="10287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sz="315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.870*</a:t>
            </a:r>
            <a:endParaRPr lang="en-US" sz="315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4" name="TextBox 103">
            <a:extLst>
              <a:ext uri="{FF2B5EF4-FFF2-40B4-BE49-F238E27FC236}">
                <a16:creationId xmlns:a16="http://schemas.microsoft.com/office/drawing/2014/main" id="{4E4049AC-4DA6-B85C-6E41-DF9CB644E26D}"/>
              </a:ext>
            </a:extLst>
          </p:cNvPr>
          <p:cNvSpPr txBox="1"/>
          <p:nvPr/>
        </p:nvSpPr>
        <p:spPr>
          <a:xfrm>
            <a:off x="22725888" y="19717423"/>
            <a:ext cx="1430804" cy="69249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205740" tIns="102870" rIns="205740" bIns="10287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sz="315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.875*</a:t>
            </a:r>
            <a:endParaRPr lang="en-US" sz="315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05" name="Straight Arrow Connector 104">
            <a:extLst>
              <a:ext uri="{FF2B5EF4-FFF2-40B4-BE49-F238E27FC236}">
                <a16:creationId xmlns:a16="http://schemas.microsoft.com/office/drawing/2014/main" id="{0EE7AFB8-A5DE-783E-206F-6199BE233302}"/>
              </a:ext>
            </a:extLst>
          </p:cNvPr>
          <p:cNvCxnSpPr>
            <a:cxnSpLocks/>
            <a:stCxn id="64" idx="6"/>
            <a:endCxn id="65" idx="2"/>
          </p:cNvCxnSpPr>
          <p:nvPr/>
        </p:nvCxnSpPr>
        <p:spPr>
          <a:xfrm>
            <a:off x="18952597" y="25111688"/>
            <a:ext cx="5828485" cy="3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Straight Arrow Connector 105">
            <a:extLst>
              <a:ext uri="{FF2B5EF4-FFF2-40B4-BE49-F238E27FC236}">
                <a16:creationId xmlns:a16="http://schemas.microsoft.com/office/drawing/2014/main" id="{1B450A7F-8912-B7A7-074B-C122F201BA62}"/>
              </a:ext>
            </a:extLst>
          </p:cNvPr>
          <p:cNvCxnSpPr>
            <a:cxnSpLocks/>
            <a:stCxn id="67" idx="7"/>
            <a:endCxn id="79" idx="1"/>
          </p:cNvCxnSpPr>
          <p:nvPr/>
        </p:nvCxnSpPr>
        <p:spPr>
          <a:xfrm flipV="1">
            <a:off x="23179084" y="19532402"/>
            <a:ext cx="1791686" cy="173648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Straight Arrow Connector 106">
            <a:extLst>
              <a:ext uri="{FF2B5EF4-FFF2-40B4-BE49-F238E27FC236}">
                <a16:creationId xmlns:a16="http://schemas.microsoft.com/office/drawing/2014/main" id="{71A302BE-771B-F8A8-5702-F1A0679674A8}"/>
              </a:ext>
            </a:extLst>
          </p:cNvPr>
          <p:cNvCxnSpPr>
            <a:cxnSpLocks/>
            <a:stCxn id="67" idx="0"/>
            <a:endCxn id="77" idx="2"/>
          </p:cNvCxnSpPr>
          <p:nvPr/>
        </p:nvCxnSpPr>
        <p:spPr>
          <a:xfrm flipV="1">
            <a:off x="21799001" y="19310376"/>
            <a:ext cx="1580614" cy="1516318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Straight Arrow Connector 107">
            <a:extLst>
              <a:ext uri="{FF2B5EF4-FFF2-40B4-BE49-F238E27FC236}">
                <a16:creationId xmlns:a16="http://schemas.microsoft.com/office/drawing/2014/main" id="{74B22691-B924-3F8D-4294-20C0DB24A4E1}"/>
              </a:ext>
            </a:extLst>
          </p:cNvPr>
          <p:cNvCxnSpPr>
            <a:cxnSpLocks/>
            <a:stCxn id="67" idx="0"/>
            <a:endCxn id="78" idx="2"/>
          </p:cNvCxnSpPr>
          <p:nvPr/>
        </p:nvCxnSpPr>
        <p:spPr>
          <a:xfrm flipH="1" flipV="1">
            <a:off x="20221969" y="19310376"/>
            <a:ext cx="1577030" cy="1516318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9" name="Straight Arrow Connector 108">
            <a:extLst>
              <a:ext uri="{FF2B5EF4-FFF2-40B4-BE49-F238E27FC236}">
                <a16:creationId xmlns:a16="http://schemas.microsoft.com/office/drawing/2014/main" id="{7D8527A3-F1C1-4E7C-7E1A-150C1CEEF6DF}"/>
              </a:ext>
            </a:extLst>
          </p:cNvPr>
          <p:cNvCxnSpPr>
            <a:cxnSpLocks/>
            <a:stCxn id="67" idx="1"/>
            <a:endCxn id="73" idx="3"/>
          </p:cNvCxnSpPr>
          <p:nvPr/>
        </p:nvCxnSpPr>
        <p:spPr>
          <a:xfrm flipH="1" flipV="1">
            <a:off x="18593815" y="19532402"/>
            <a:ext cx="1825104" cy="173648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" name="Straight Arrow Connector 109">
            <a:extLst>
              <a:ext uri="{FF2B5EF4-FFF2-40B4-BE49-F238E27FC236}">
                <a16:creationId xmlns:a16="http://schemas.microsoft.com/office/drawing/2014/main" id="{AD743A6E-2020-144F-E0CF-187F79593EE0}"/>
              </a:ext>
            </a:extLst>
          </p:cNvPr>
          <p:cNvCxnSpPr>
            <a:cxnSpLocks/>
            <a:stCxn id="65" idx="7"/>
            <a:endCxn id="71" idx="1"/>
          </p:cNvCxnSpPr>
          <p:nvPr/>
        </p:nvCxnSpPr>
        <p:spPr>
          <a:xfrm flipV="1">
            <a:off x="28112897" y="23948164"/>
            <a:ext cx="2137056" cy="9599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" name="Straight Arrow Connector 110">
            <a:extLst>
              <a:ext uri="{FF2B5EF4-FFF2-40B4-BE49-F238E27FC236}">
                <a16:creationId xmlns:a16="http://schemas.microsoft.com/office/drawing/2014/main" id="{E38AB73D-4A23-44A4-FE4B-68077E83FBC9}"/>
              </a:ext>
            </a:extLst>
          </p:cNvPr>
          <p:cNvCxnSpPr>
            <a:cxnSpLocks/>
            <a:stCxn id="65" idx="5"/>
            <a:endCxn id="72" idx="1"/>
          </p:cNvCxnSpPr>
          <p:nvPr/>
        </p:nvCxnSpPr>
        <p:spPr>
          <a:xfrm>
            <a:off x="28112897" y="26179224"/>
            <a:ext cx="2137056" cy="100165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Straight Arrow Connector 111">
            <a:extLst>
              <a:ext uri="{FF2B5EF4-FFF2-40B4-BE49-F238E27FC236}">
                <a16:creationId xmlns:a16="http://schemas.microsoft.com/office/drawing/2014/main" id="{447FD1A9-9275-9C99-1CBC-B1317D87847A}"/>
              </a:ext>
            </a:extLst>
          </p:cNvPr>
          <p:cNvCxnSpPr>
            <a:cxnSpLocks/>
            <a:stCxn id="64" idx="1"/>
            <a:endCxn id="69" idx="3"/>
          </p:cNvCxnSpPr>
          <p:nvPr/>
        </p:nvCxnSpPr>
        <p:spPr>
          <a:xfrm flipH="1" flipV="1">
            <a:off x="13771015" y="22912064"/>
            <a:ext cx="1891881" cy="1132088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3" name="Straight Arrow Connector 112">
            <a:extLst>
              <a:ext uri="{FF2B5EF4-FFF2-40B4-BE49-F238E27FC236}">
                <a16:creationId xmlns:a16="http://schemas.microsoft.com/office/drawing/2014/main" id="{0F632F52-9207-CDEA-87E4-8FC3992D7B1F}"/>
              </a:ext>
            </a:extLst>
          </p:cNvPr>
          <p:cNvCxnSpPr>
            <a:cxnSpLocks/>
            <a:stCxn id="64" idx="3"/>
            <a:endCxn id="70" idx="3"/>
          </p:cNvCxnSpPr>
          <p:nvPr/>
        </p:nvCxnSpPr>
        <p:spPr>
          <a:xfrm flipH="1">
            <a:off x="13771013" y="26179222"/>
            <a:ext cx="1891884" cy="121028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" name="Straight Arrow Connector 113">
            <a:extLst>
              <a:ext uri="{FF2B5EF4-FFF2-40B4-BE49-F238E27FC236}">
                <a16:creationId xmlns:a16="http://schemas.microsoft.com/office/drawing/2014/main" id="{1F50D945-F1BD-A469-5D24-9930351C9AAC}"/>
              </a:ext>
            </a:extLst>
          </p:cNvPr>
          <p:cNvCxnSpPr>
            <a:cxnSpLocks/>
            <a:stCxn id="64" idx="2"/>
            <a:endCxn id="68" idx="3"/>
          </p:cNvCxnSpPr>
          <p:nvPr/>
        </p:nvCxnSpPr>
        <p:spPr>
          <a:xfrm flipH="1" flipV="1">
            <a:off x="13302302" y="25107613"/>
            <a:ext cx="1796170" cy="4075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5" name="Straight Arrow Connector 114">
            <a:extLst>
              <a:ext uri="{FF2B5EF4-FFF2-40B4-BE49-F238E27FC236}">
                <a16:creationId xmlns:a16="http://schemas.microsoft.com/office/drawing/2014/main" id="{C7C2B63E-4B82-4FB9-225E-CEFC3C092217}"/>
              </a:ext>
            </a:extLst>
          </p:cNvPr>
          <p:cNvCxnSpPr>
            <a:cxnSpLocks/>
            <a:stCxn id="66" idx="3"/>
            <a:endCxn id="81" idx="0"/>
          </p:cNvCxnSpPr>
          <p:nvPr/>
        </p:nvCxnSpPr>
        <p:spPr>
          <a:xfrm flipH="1">
            <a:off x="18655488" y="29028497"/>
            <a:ext cx="1863599" cy="1284286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6" name="Straight Arrow Connector 115">
            <a:extLst>
              <a:ext uri="{FF2B5EF4-FFF2-40B4-BE49-F238E27FC236}">
                <a16:creationId xmlns:a16="http://schemas.microsoft.com/office/drawing/2014/main" id="{DA681857-A401-C976-7DE4-4F2761924EED}"/>
              </a:ext>
            </a:extLst>
          </p:cNvPr>
          <p:cNvCxnSpPr>
            <a:cxnSpLocks/>
            <a:stCxn id="66" idx="5"/>
            <a:endCxn id="82" idx="0"/>
          </p:cNvCxnSpPr>
          <p:nvPr/>
        </p:nvCxnSpPr>
        <p:spPr>
          <a:xfrm>
            <a:off x="23226921" y="29028498"/>
            <a:ext cx="1842523" cy="1284284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7" name="Straight Arrow Connector 116">
            <a:extLst>
              <a:ext uri="{FF2B5EF4-FFF2-40B4-BE49-F238E27FC236}">
                <a16:creationId xmlns:a16="http://schemas.microsoft.com/office/drawing/2014/main" id="{8330FAC6-6BD5-B5A7-45E6-95114600E128}"/>
              </a:ext>
            </a:extLst>
          </p:cNvPr>
          <p:cNvCxnSpPr>
            <a:cxnSpLocks/>
            <a:stCxn id="66" idx="4"/>
            <a:endCxn id="80" idx="0"/>
          </p:cNvCxnSpPr>
          <p:nvPr/>
        </p:nvCxnSpPr>
        <p:spPr>
          <a:xfrm flipH="1">
            <a:off x="21862469" y="29470684"/>
            <a:ext cx="10536" cy="1409485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8864814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2696</TotalTime>
  <Words>908</Words>
  <Application>Microsoft Office PowerPoint</Application>
  <PresentationFormat>Custom</PresentationFormat>
  <Paragraphs>85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Arial</vt:lpstr>
      <vt:lpstr>Calibri</vt:lpstr>
      <vt:lpstr>Calibri Light</vt:lpstr>
      <vt:lpstr>Georgia</vt:lpstr>
      <vt:lpstr>Times New Roman</vt:lpstr>
      <vt:lpstr>Wingdings</vt:lpstr>
      <vt:lpstr>Wingdings,Sans-Serif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Richards, Dylan K</dc:creator>
  <cp:lastModifiedBy>Matthew Pearson</cp:lastModifiedBy>
  <cp:revision>681</cp:revision>
  <cp:lastPrinted>2023-07-18T22:45:18Z</cp:lastPrinted>
  <dcterms:created xsi:type="dcterms:W3CDTF">2019-04-11T17:16:22Z</dcterms:created>
  <dcterms:modified xsi:type="dcterms:W3CDTF">2024-03-21T17:38:37Z</dcterms:modified>
</cp:coreProperties>
</file>