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16CEA0-BDD4-CF51-691D-84B47EBDBA19}" name="Nina Christie" initials="" userId="S::nchristie@unm.edu::70f1ca2e-c38d-4375-80c9-db8d5eebfb42" providerId="AD"/>
  <p188:author id="{997206E2-3A2C-368D-4EBC-C3CF840D343F}" name="Dylan Richards" initials="" userId="S::dkrichards@unm.edu::6bcd6a4e-5ac4-48bc-bd0c-918853371ec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lin Joseph" initials="VJ" lastIdx="1" clrIdx="0">
    <p:extLst>
      <p:ext uri="{19B8F6BF-5375-455C-9EA6-DF929625EA0E}">
        <p15:presenceInfo xmlns:p15="http://schemas.microsoft.com/office/powerpoint/2012/main" userId="S::vjoseph8@unm.edu::68ff4bb3-c10d-4dc2-b505-a47279e97d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344"/>
    <a:srgbClr val="BA0C2F"/>
    <a:srgbClr val="FF685B"/>
    <a:srgbClr val="983748"/>
    <a:srgbClr val="BA0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98" autoAdjust="0"/>
    <p:restoredTop sz="94660"/>
  </p:normalViewPr>
  <p:slideViewPr>
    <p:cSldViewPr snapToGrid="0">
      <p:cViewPr>
        <p:scale>
          <a:sx n="36" d="100"/>
          <a:sy n="36" d="100"/>
        </p:scale>
        <p:origin x="-1656" y="-2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01T22:45:40.37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561B8059-EABB-4B56-B42D-6397384EAFCF}" type="datetimeFigureOut">
              <a:rPr lang="en-US" smtClean="0"/>
              <a:t>8/5/25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15EA42A3-C81C-4CE7-9828-04684F90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A42A3-C81C-4CE7-9828-04684F904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2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4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98F-B25C-49EE-A978-1F9BBB46670A}" type="datetimeFigureOut">
              <a:rPr lang="en-US" smtClean="0"/>
              <a:t>8/5/25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emf"/><Relationship Id="rId5" Type="http://schemas.openxmlformats.org/officeDocument/2006/relationships/customXml" Target="../ink/ink1.xml"/><Relationship Id="rId10" Type="http://schemas.openxmlformats.org/officeDocument/2006/relationships/image" Target="../media/image5.png"/><Relationship Id="rId4" Type="http://schemas.openxmlformats.org/officeDocument/2006/relationships/hyperlink" Target="http://mateolab.yolasite.com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2171" y="298420"/>
            <a:ext cx="42966858" cy="4759848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34200" y="605648"/>
            <a:ext cx="297942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i="0" u="none" strike="noStrike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Identifying Subtypes of Alcohol Management mHealth Apps via Latent Class Analysis</a:t>
            </a:r>
          </a:p>
          <a:p>
            <a:pPr algn="ctr"/>
            <a:r>
              <a:rPr lang="en-US" sz="4000" b="1" dirty="0">
                <a:latin typeface="Georgia" panose="02040502050405020303" pitchFamily="18" charset="0"/>
              </a:rPr>
              <a:t>Joey C. Mok, Chloe E. Martinez, Vanessa C. Hernandez, Dylan K. Richards, Randall Starling, Matthew R. Pearson</a:t>
            </a:r>
          </a:p>
          <a:p>
            <a:pPr algn="ctr"/>
            <a:r>
              <a:rPr lang="en-US" sz="4000" dirty="0">
                <a:latin typeface="Georgia" panose="02040502050405020303" pitchFamily="18" charset="0"/>
              </a:rPr>
              <a:t>Center on Alcohol, Substance use, And Addictions, University of New Mexico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2170" y="5434091"/>
            <a:ext cx="11840316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2170" y="6522662"/>
            <a:ext cx="11840316" cy="9351322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58800" indent="-558800">
              <a:spcBef>
                <a:spcPts val="600"/>
              </a:spcBef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 simple search on the app store demonstrates that there is a plethora of mHealth apps for helping people manage their alcohol use</a:t>
            </a:r>
          </a:p>
          <a:p>
            <a:pPr marL="558800" indent="-558800">
              <a:spcBef>
                <a:spcPts val="600"/>
              </a:spcBef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Although they are popular, app developers often lack the incentive or expertise to formally evaluate them</a:t>
            </a:r>
          </a:p>
          <a:p>
            <a:pPr marL="558800" indent="-558800">
              <a:spcBef>
                <a:spcPts val="600"/>
              </a:spcBef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Rigorous evaluation requires considerable technical and scientific expertise, coupled with a substantial financial commitment, making it cost-prohibitive to conduct clinical trials on every available app</a:t>
            </a:r>
          </a:p>
          <a:p>
            <a:pPr marL="558800" indent="-558800">
              <a:spcBef>
                <a:spcPts val="600"/>
              </a:spcBef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To address this problem, we used the Behavior Change Technique Taxonomy version 1 (BCTTv1) to identify promising apps on their use of theoretically sound </a:t>
            </a: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behavior change techniques (BCTs)</a:t>
            </a:r>
          </a:p>
          <a:p>
            <a:pPr marL="558800" indent="-558800">
              <a:spcBef>
                <a:spcPts val="600"/>
              </a:spcBef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 sought to empirically derive app subtypes of publicly available mHealth apps for managing alcohol use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703629" y="5434091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2703629" y="6522663"/>
            <a:ext cx="18483942" cy="26097318"/>
          </a:xfrm>
          <a:prstGeom prst="rect">
            <a:avLst/>
          </a:prstGeom>
          <a:solidFill>
            <a:schemeClr val="bg1"/>
          </a:solidFill>
          <a:ln w="76200" cap="rnd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Based on 91 apps coded to date, 74 of the the 93 BCTs were coded at least once and represented all 16 higher-order categories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On average, each app targeted 4.62 (SD=3.36) of the 16 higher-order categories and  averaged 7.22 (SD=6.77) of the 93 individual BCTs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Based on fit statistics (i.e., Bayesian Information Criterion and Bootstrapped Likelihood Ratio Test), we identified a four-class solution with near perfect relative entropy (=1)</a:t>
            </a: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62170" y="17558656"/>
            <a:ext cx="11840316" cy="15032791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The Behavior Change Technique Taxonomy Version 1 (Michie et al., 2013)</a:t>
            </a: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 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includes 93 specific BCTs, which are observable components that make up an intervention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Apps were searched on the iOS App Store using search terms such as Sobriety Apps, Alcohol Management, Quit Drinking, Sober Support, and Alcohol Tracker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App coders were trained to identify BCTs that were represented in each mHealth app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Coders screen-recorded each app for coding, and two primary coders (JCM and CEM) independently coded each app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Although we are working to resolve discrepancies between these independent ratings via consensus, we used the individual ratings for all analyses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Although we found similar classes across the independent ratings, for ease of presentation, we present results for based on one rater (91 apps coded)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For each app, we have each individual BCT coded (lower-order BCTs) and we summed these ratings into each of the 16 higher-order BCT categories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For each of the 91 apps, we used the higher-order BCT categories as indicators in a </a:t>
            </a: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latent profile analysis (LPA)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LPA is appropriate for identifying subgroups within a heterogeneous population; in this case, it derives app subtypes based on their constellation of BCTs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20AAD02-1BD6-4E2F-A51B-FF31A864CB26}"/>
              </a:ext>
            </a:extLst>
          </p:cNvPr>
          <p:cNvSpPr/>
          <p:nvPr/>
        </p:nvSpPr>
        <p:spPr>
          <a:xfrm>
            <a:off x="462170" y="5441084"/>
            <a:ext cx="11840316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08235A-8CB8-4B53-8560-8EBD4EF82AA4}"/>
              </a:ext>
            </a:extLst>
          </p:cNvPr>
          <p:cNvSpPr/>
          <p:nvPr/>
        </p:nvSpPr>
        <p:spPr>
          <a:xfrm>
            <a:off x="12703629" y="5441084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588714" y="16570919"/>
            <a:ext cx="11840315" cy="13337024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Although our review is ongoing, our preliminary data demonstrate the utility of using LPA to identify subtypes of mHealth apps for managing alcohol use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With the app subtypes we identified, we may be able to generalize the effectiveness of existing and future apps that share similar characteristics as our classes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Although the comprehensive alcohol management apps are promising based on their utilization of diverse BCTs, clinical trials are needed to support efficacy and effectiveness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Across our two primary coders, we did find some differences in the classes using their individual ratings, highlighting the need to resolve discrepancies via consensus coding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mHealth apps have a valuable role in treatment, with alcohol recovery programs often being costly and difficult to access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Efficient mHealth apps may provide a way for an individual struggling to receive an affordable and easily accessible option for treatment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Our future work will examine user ratings and # of downloads of apps across these different subtypes, and we hope to evaluate effectiveness of the most promising of </a:t>
            </a:r>
            <a:r>
              <a:rPr lang="en-US" sz="3600">
                <a:solidFill>
                  <a:schemeClr val="tx1"/>
                </a:solidFill>
                <a:latin typeface="Georgia" panose="02040502050405020303" pitchFamily="18" charset="0"/>
              </a:rPr>
              <a:t>these apps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7DD7813-0721-4B34-970F-1D74A71EA2FA}"/>
              </a:ext>
            </a:extLst>
          </p:cNvPr>
          <p:cNvSpPr/>
          <p:nvPr/>
        </p:nvSpPr>
        <p:spPr>
          <a:xfrm>
            <a:off x="31588713" y="15425739"/>
            <a:ext cx="11840315" cy="1145179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60A9463-F9E4-47B3-B62A-20A7AF622DDF}"/>
              </a:ext>
            </a:extLst>
          </p:cNvPr>
          <p:cNvSpPr/>
          <p:nvPr/>
        </p:nvSpPr>
        <p:spPr>
          <a:xfrm>
            <a:off x="462170" y="16459199"/>
            <a:ext cx="11840316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Method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C67EC63-A995-33FD-0E74-07D46B83D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7581" y="350499"/>
            <a:ext cx="7156895" cy="475984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5F0C00A-A211-8248-FCCD-F476949FA9E4}"/>
              </a:ext>
            </a:extLst>
          </p:cNvPr>
          <p:cNvSpPr/>
          <p:nvPr/>
        </p:nvSpPr>
        <p:spPr>
          <a:xfrm>
            <a:off x="31588714" y="6540541"/>
            <a:ext cx="11840315" cy="8293260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Class 1 represents most of the apps that we have coded (78.02%), which had minimal BCTs (4.6) and mostly focused on tracking one’s alcohol use, so we refer to these apps as ‘Alcohol Trackers’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Class 2 (5.49%) had apps that were moderately comprehensive (16.4), especially focused on Goals and Planning so we refer to these apps as ‘Goal Oriented’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Class 3 (6.59%) had apps with minimal BCTs ( 7.7), mostly focused on Feedback and Monitoring along with Comparison of Behavior, so we refer to these as the ‘Feedback and Comparison’ apps</a:t>
            </a:r>
          </a:p>
          <a:p>
            <a:pPr marL="571500" indent="-57150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Class 4 (9.89%) had apps with a broad constellation of BCTs (25.2), so we refer to these as the ‘Comprehensive’ apps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0A1318-5DC2-739D-5925-E4032292B838}"/>
              </a:ext>
            </a:extLst>
          </p:cNvPr>
          <p:cNvSpPr/>
          <p:nvPr/>
        </p:nvSpPr>
        <p:spPr>
          <a:xfrm>
            <a:off x="31588714" y="5434091"/>
            <a:ext cx="11840315" cy="1127503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1588713" y="30422513"/>
            <a:ext cx="11840315" cy="1099458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CONTACT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D03FD3-7826-47C7-ACEF-7F86F299DEE3}"/>
              </a:ext>
            </a:extLst>
          </p:cNvPr>
          <p:cNvSpPr/>
          <p:nvPr/>
        </p:nvSpPr>
        <p:spPr>
          <a:xfrm>
            <a:off x="31588714" y="31520522"/>
            <a:ext cx="11840315" cy="1099458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e-mail: 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jmok@unm.edu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Website: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4"/>
              </a:rPr>
              <a:t>http://mateolab.yolasite.com/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0" name="Ink 159">
                <a:extLst>
                  <a:ext uri="{FF2B5EF4-FFF2-40B4-BE49-F238E27FC236}">
                    <a16:creationId xmlns:a16="http://schemas.microsoft.com/office/drawing/2014/main" id="{1153B77C-C4DD-E71F-753A-70B35F708790}"/>
                  </a:ext>
                </a:extLst>
              </p14:cNvPr>
              <p14:cNvContentPartPr/>
              <p14:nvPr/>
            </p14:nvContentPartPr>
            <p14:xfrm>
              <a:off x="21698779" y="9510674"/>
              <a:ext cx="540" cy="540"/>
            </p14:xfrm>
          </p:contentPart>
        </mc:Choice>
        <mc:Fallback xmlns="">
          <p:pic>
            <p:nvPicPr>
              <p:cNvPr id="160" name="Ink 159">
                <a:extLst>
                  <a:ext uri="{FF2B5EF4-FFF2-40B4-BE49-F238E27FC236}">
                    <a16:creationId xmlns:a16="http://schemas.microsoft.com/office/drawing/2014/main" id="{1153B77C-C4DD-E71F-753A-70B35F70879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689599" y="9501494"/>
                <a:ext cx="18900" cy="1890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C196B993-52B9-3574-2067-BB10F0F22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824" y="326953"/>
            <a:ext cx="7156895" cy="4759848"/>
          </a:xfrm>
          <a:prstGeom prst="rect">
            <a:avLst/>
          </a:prstGeom>
        </p:spPr>
      </p:pic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711872CE-A660-9A5F-0E91-FE0B5B3AB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874202"/>
              </p:ext>
            </p:extLst>
          </p:nvPr>
        </p:nvGraphicFramePr>
        <p:xfrm>
          <a:off x="12995875" y="10372110"/>
          <a:ext cx="17870906" cy="132260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5310">
                  <a:extLst>
                    <a:ext uri="{9D8B030D-6E8A-4147-A177-3AD203B41FA5}">
                      <a16:colId xmlns:a16="http://schemas.microsoft.com/office/drawing/2014/main" val="625803942"/>
                    </a:ext>
                  </a:extLst>
                </a:gridCol>
                <a:gridCol w="2561399">
                  <a:extLst>
                    <a:ext uri="{9D8B030D-6E8A-4147-A177-3AD203B41FA5}">
                      <a16:colId xmlns:a16="http://schemas.microsoft.com/office/drawing/2014/main" val="1852126364"/>
                    </a:ext>
                  </a:extLst>
                </a:gridCol>
                <a:gridCol w="2561399">
                  <a:extLst>
                    <a:ext uri="{9D8B030D-6E8A-4147-A177-3AD203B41FA5}">
                      <a16:colId xmlns:a16="http://schemas.microsoft.com/office/drawing/2014/main" val="2643226488"/>
                    </a:ext>
                  </a:extLst>
                </a:gridCol>
                <a:gridCol w="2561399">
                  <a:extLst>
                    <a:ext uri="{9D8B030D-6E8A-4147-A177-3AD203B41FA5}">
                      <a16:colId xmlns:a16="http://schemas.microsoft.com/office/drawing/2014/main" val="175284920"/>
                    </a:ext>
                  </a:extLst>
                </a:gridCol>
                <a:gridCol w="2561399">
                  <a:extLst>
                    <a:ext uri="{9D8B030D-6E8A-4147-A177-3AD203B41FA5}">
                      <a16:colId xmlns:a16="http://schemas.microsoft.com/office/drawing/2014/main" val="104280422"/>
                    </a:ext>
                  </a:extLst>
                </a:gridCol>
              </a:tblGrid>
              <a:tr h="629812">
                <a:tc>
                  <a:txBody>
                    <a:bodyPr/>
                    <a:lstStyle/>
                    <a:p>
                      <a:pPr algn="l" fontAlgn="b"/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Class 1</a:t>
                      </a:r>
                      <a:endParaRPr lang="en-US" sz="3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Class 2</a:t>
                      </a:r>
                      <a:endParaRPr lang="en-US" sz="3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Class 3</a:t>
                      </a:r>
                      <a:endParaRPr lang="en-US" sz="3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Class 4</a:t>
                      </a:r>
                      <a:endParaRPr lang="en-US" sz="3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37771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Higher-Order BCT Categories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Mean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Mean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Mean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Mean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2202292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1. Goals and Planning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1.04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2.4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0.83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3.56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836603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2. Feedback and Monitoring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1.2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1.17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2.11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944741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3. Social Support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0.27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0.67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1.78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546759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4. Sharing Knowledge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0.07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1.2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0.67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221329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5. Natural Consequences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0.72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0.33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3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910085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6. Comparison of Behavior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1.17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582584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7. Associations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0.01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0.2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0.17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0.56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721025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8. Repetition and Substitution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0.08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0.2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>
                          <a:effectLst/>
                        </a:rPr>
                        <a:t>0</a:t>
                      </a:r>
                      <a:endParaRPr lang="en-US" sz="3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1.67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956871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9. Comparison of Outcomes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0.16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0.8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0.33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0.67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025493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10. Reward and Threat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0.28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0.8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1.78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784623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11. Regulation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0.24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0.33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1.56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232285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12. Antecedents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0.2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1.99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0.17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4.22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922382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13. Identity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0.08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0.5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1.56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972866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14. Scheduled Consequences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>
                          <a:effectLst/>
                        </a:rPr>
                        <a:t>0</a:t>
                      </a:r>
                      <a:endParaRPr lang="en-US" sz="3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0.5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070156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15. Self-Belief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0.14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1.4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0.33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00548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u="none" strike="noStrike" dirty="0">
                          <a:effectLst/>
                        </a:rPr>
                        <a:t>16. Covert Learning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0.16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0.17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1.11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755529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BCTs </a:t>
                      </a: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4.65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16.39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7.67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25.25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371027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of Apps</a:t>
                      </a: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>
                          <a:effectLst/>
                        </a:rPr>
                        <a:t>78.02%</a:t>
                      </a:r>
                      <a:endParaRPr lang="en-US" sz="3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5.49%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6.59%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9.89%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BA0C2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548815"/>
                  </a:ext>
                </a:extLst>
              </a:tr>
              <a:tr h="62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3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 of Apps</a:t>
                      </a: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71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5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6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700" u="none" strike="noStrike" dirty="0">
                          <a:effectLst/>
                        </a:rPr>
                        <a:t>9</a:t>
                      </a:r>
                      <a:endParaRPr lang="en-US" sz="37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9522" marR="29522" marT="29522" marB="0" anchor="b">
                    <a:solidFill>
                      <a:srgbClr val="FF1344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582781"/>
                  </a:ext>
                </a:extLst>
              </a:tr>
            </a:tbl>
          </a:graphicData>
        </a:graphic>
      </p:graphicFrame>
      <p:grpSp>
        <p:nvGrpSpPr>
          <p:cNvPr id="44" name="Group 43">
            <a:extLst>
              <a:ext uri="{FF2B5EF4-FFF2-40B4-BE49-F238E27FC236}">
                <a16:creationId xmlns:a16="http://schemas.microsoft.com/office/drawing/2014/main" id="{C8300F07-BB81-13A2-9E96-F2C1466AD8F3}"/>
              </a:ext>
            </a:extLst>
          </p:cNvPr>
          <p:cNvGrpSpPr/>
          <p:nvPr/>
        </p:nvGrpSpPr>
        <p:grpSpPr>
          <a:xfrm>
            <a:off x="21280133" y="25370673"/>
            <a:ext cx="4964930" cy="6106693"/>
            <a:chOff x="21528981" y="24822393"/>
            <a:chExt cx="4964930" cy="6106693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BC6FBB-74F5-C678-67D8-334ECE79FB05}"/>
                </a:ext>
              </a:extLst>
            </p:cNvPr>
            <p:cNvSpPr txBox="1"/>
            <p:nvPr/>
          </p:nvSpPr>
          <p:spPr>
            <a:xfrm>
              <a:off x="21639600" y="24822393"/>
              <a:ext cx="4854311" cy="1938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Class 3</a:t>
              </a:r>
            </a:p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Feedback and Comparison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7A9E1A1-7A5E-5CA5-3C14-7BFD66418149}"/>
                </a:ext>
              </a:extLst>
            </p:cNvPr>
            <p:cNvGrpSpPr/>
            <p:nvPr/>
          </p:nvGrpSpPr>
          <p:grpSpPr>
            <a:xfrm>
              <a:off x="21528981" y="26188986"/>
              <a:ext cx="4740100" cy="4740100"/>
              <a:chOff x="22441649" y="28580377"/>
              <a:chExt cx="5631810" cy="563181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FD0BA98-8C75-92BE-7AC6-3BCA12160493}"/>
                  </a:ext>
                </a:extLst>
              </p:cNvPr>
              <p:cNvSpPr/>
              <p:nvPr/>
            </p:nvSpPr>
            <p:spPr>
              <a:xfrm>
                <a:off x="23043431" y="29820734"/>
                <a:ext cx="1764424" cy="120355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21" name="Picture 20" descr="A red icon with a speech bubble and a person with a exclamation mark&#10;&#10;AI-generated content may be incorrect.">
                <a:extLst>
                  <a:ext uri="{FF2B5EF4-FFF2-40B4-BE49-F238E27FC236}">
                    <a16:creationId xmlns:a16="http://schemas.microsoft.com/office/drawing/2014/main" id="{F7871707-78FC-3837-CC16-4882496DD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441649" y="28580377"/>
                <a:ext cx="5631810" cy="5631810"/>
              </a:xfrm>
              <a:prstGeom prst="rect">
                <a:avLst/>
              </a:prstGeom>
            </p:spPr>
          </p:pic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26E62B4-EFDE-89DB-49CB-4E4E9B7066E3}"/>
              </a:ext>
            </a:extLst>
          </p:cNvPr>
          <p:cNvGrpSpPr/>
          <p:nvPr/>
        </p:nvGrpSpPr>
        <p:grpSpPr>
          <a:xfrm>
            <a:off x="25719355" y="25372126"/>
            <a:ext cx="4964546" cy="5606390"/>
            <a:chOff x="25968203" y="24823846"/>
            <a:chExt cx="4964546" cy="560639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A63A582-D6DF-4793-7570-C45B1D06AD7A}"/>
                </a:ext>
              </a:extLst>
            </p:cNvPr>
            <p:cNvSpPr txBox="1"/>
            <p:nvPr/>
          </p:nvSpPr>
          <p:spPr>
            <a:xfrm>
              <a:off x="25968203" y="24823846"/>
              <a:ext cx="4964546" cy="1323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Class 4</a:t>
              </a:r>
            </a:p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Comprehensive</a:t>
              </a:r>
            </a:p>
          </p:txBody>
        </p:sp>
        <p:pic>
          <p:nvPicPr>
            <p:cNvPr id="32" name="Picture 31" descr="A person standing in a circle surrounded by red squares&#10;&#10;AI-generated content may be incorrect.">
              <a:extLst>
                <a:ext uri="{FF2B5EF4-FFF2-40B4-BE49-F238E27FC236}">
                  <a16:creationId xmlns:a16="http://schemas.microsoft.com/office/drawing/2014/main" id="{282586EE-27BF-C5DF-452B-1819756A2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160596" y="25825721"/>
              <a:ext cx="4579759" cy="4604515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AFAF13C-D301-92DB-8A38-EC4F54E36BE9}"/>
              </a:ext>
            </a:extLst>
          </p:cNvPr>
          <p:cNvGrpSpPr/>
          <p:nvPr/>
        </p:nvGrpSpPr>
        <p:grpSpPr>
          <a:xfrm>
            <a:off x="15916378" y="25370672"/>
            <a:ext cx="6125143" cy="6149850"/>
            <a:chOff x="15945770" y="24822392"/>
            <a:chExt cx="6125143" cy="614985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DFF6F8C-5D10-16D3-7682-F1EE737E9E49}"/>
                </a:ext>
              </a:extLst>
            </p:cNvPr>
            <p:cNvSpPr txBox="1"/>
            <p:nvPr/>
          </p:nvSpPr>
          <p:spPr>
            <a:xfrm>
              <a:off x="15945770" y="24822392"/>
              <a:ext cx="563181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Class 2</a:t>
              </a:r>
            </a:p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Goal Oriented</a:t>
              </a:r>
            </a:p>
          </p:txBody>
        </p:sp>
        <p:pic>
          <p:nvPicPr>
            <p:cNvPr id="39" name="Picture 38" descr="A red target with a check mark and arrow&#10;&#10;AI-generated content may be incorrect.">
              <a:extLst>
                <a:ext uri="{FF2B5EF4-FFF2-40B4-BE49-F238E27FC236}">
                  <a16:creationId xmlns:a16="http://schemas.microsoft.com/office/drawing/2014/main" id="{644B0D3B-AFC0-330F-D57D-8396882F4DA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98314" y="25199643"/>
              <a:ext cx="5772599" cy="5772599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94E1FE2-219E-BF7A-25B6-36EF91911DF1}"/>
              </a:ext>
            </a:extLst>
          </p:cNvPr>
          <p:cNvGrpSpPr/>
          <p:nvPr/>
        </p:nvGrpSpPr>
        <p:grpSpPr>
          <a:xfrm>
            <a:off x="12053638" y="25370672"/>
            <a:ext cx="5631810" cy="6149850"/>
            <a:chOff x="12302486" y="24822392"/>
            <a:chExt cx="5631810" cy="614985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C617439-5478-42F0-D537-ED4326E71C9C}"/>
                </a:ext>
              </a:extLst>
            </p:cNvPr>
            <p:cNvSpPr txBox="1"/>
            <p:nvPr/>
          </p:nvSpPr>
          <p:spPr>
            <a:xfrm>
              <a:off x="12302486" y="24822392"/>
              <a:ext cx="5631810" cy="1938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Class 1</a:t>
              </a:r>
            </a:p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Alcohol </a:t>
              </a:r>
            </a:p>
            <a:p>
              <a:pPr algn="ctr"/>
              <a:r>
                <a:rPr lang="en-US" sz="4000" dirty="0">
                  <a:latin typeface="Georgia" panose="02040502050405020303" pitchFamily="18" charset="0"/>
                </a:rPr>
                <a:t>Trackers</a:t>
              </a:r>
            </a:p>
          </p:txBody>
        </p:sp>
        <p:pic>
          <p:nvPicPr>
            <p:cNvPr id="42" name="Picture 41" descr="A red cell phone with graph on screen&#10;&#10;AI-generated content may be incorrect.">
              <a:extLst>
                <a:ext uri="{FF2B5EF4-FFF2-40B4-BE49-F238E27FC236}">
                  <a16:creationId xmlns:a16="http://schemas.microsoft.com/office/drawing/2014/main" id="{03FE8534-0CC9-2B1B-E25E-52FF92A5E48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55030" y="26041224"/>
              <a:ext cx="4931018" cy="49310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648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138733</TotalTime>
  <Words>993</Words>
  <Application>Microsoft Macintosh PowerPoint</Application>
  <PresentationFormat>Custom</PresentationFormat>
  <Paragraphs>157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 Narrow</vt:lpstr>
      <vt:lpstr>Arial</vt:lpstr>
      <vt:lpstr>Calibri</vt:lpstr>
      <vt:lpstr>Calibri Light</vt:lpstr>
      <vt:lpstr>Georgia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Richards, Dylan K</dc:creator>
  <cp:lastModifiedBy>Joey Mok</cp:lastModifiedBy>
  <cp:revision>201</cp:revision>
  <cp:lastPrinted>2024-03-26T19:21:23Z</cp:lastPrinted>
  <dcterms:created xsi:type="dcterms:W3CDTF">2019-04-11T17:16:22Z</dcterms:created>
  <dcterms:modified xsi:type="dcterms:W3CDTF">2025-08-05T17:22:15Z</dcterms:modified>
</cp:coreProperties>
</file>