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6868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1843429" algn="l" defTabSz="36868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3686861" algn="l" defTabSz="36868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5530291" algn="l" defTabSz="36868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7373722" algn="l" defTabSz="36868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9217152" algn="l" defTabSz="36868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11060582" algn="l" defTabSz="36868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12904013" algn="l" defTabSz="36868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14747442" algn="l" defTabSz="368686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2"/>
    <p:restoredTop sz="94665"/>
  </p:normalViewPr>
  <p:slideViewPr>
    <p:cSldViewPr snapToGrid="0">
      <p:cViewPr>
        <p:scale>
          <a:sx n="20" d="100"/>
          <a:sy n="20" d="100"/>
        </p:scale>
        <p:origin x="103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686861" latinLnBrk="0">
      <a:defRPr sz="4800">
        <a:latin typeface="+mn-lt"/>
        <a:ea typeface="+mn-ea"/>
        <a:cs typeface="+mn-cs"/>
        <a:sym typeface="Calibri"/>
      </a:defRPr>
    </a:lvl1pPr>
    <a:lvl2pPr indent="228600" defTabSz="3686861" latinLnBrk="0">
      <a:defRPr sz="4800">
        <a:latin typeface="+mn-lt"/>
        <a:ea typeface="+mn-ea"/>
        <a:cs typeface="+mn-cs"/>
        <a:sym typeface="Calibri"/>
      </a:defRPr>
    </a:lvl2pPr>
    <a:lvl3pPr indent="457200" defTabSz="3686861" latinLnBrk="0">
      <a:defRPr sz="4800">
        <a:latin typeface="+mn-lt"/>
        <a:ea typeface="+mn-ea"/>
        <a:cs typeface="+mn-cs"/>
        <a:sym typeface="Calibri"/>
      </a:defRPr>
    </a:lvl3pPr>
    <a:lvl4pPr indent="685800" defTabSz="3686861" latinLnBrk="0">
      <a:defRPr sz="4800">
        <a:latin typeface="+mn-lt"/>
        <a:ea typeface="+mn-ea"/>
        <a:cs typeface="+mn-cs"/>
        <a:sym typeface="Calibri"/>
      </a:defRPr>
    </a:lvl4pPr>
    <a:lvl5pPr indent="914400" defTabSz="3686861" latinLnBrk="0">
      <a:defRPr sz="4800">
        <a:latin typeface="+mn-lt"/>
        <a:ea typeface="+mn-ea"/>
        <a:cs typeface="+mn-cs"/>
        <a:sym typeface="Calibri"/>
      </a:defRPr>
    </a:lvl5pPr>
    <a:lvl6pPr indent="1143000" defTabSz="3686861" latinLnBrk="0">
      <a:defRPr sz="4800">
        <a:latin typeface="+mn-lt"/>
        <a:ea typeface="+mn-ea"/>
        <a:cs typeface="+mn-cs"/>
        <a:sym typeface="Calibri"/>
      </a:defRPr>
    </a:lvl6pPr>
    <a:lvl7pPr indent="1371600" defTabSz="3686861" latinLnBrk="0">
      <a:defRPr sz="4800">
        <a:latin typeface="+mn-lt"/>
        <a:ea typeface="+mn-ea"/>
        <a:cs typeface="+mn-cs"/>
        <a:sym typeface="Calibri"/>
      </a:defRPr>
    </a:lvl7pPr>
    <a:lvl8pPr indent="1600200" defTabSz="3686861" latinLnBrk="0">
      <a:defRPr sz="4800">
        <a:latin typeface="+mn-lt"/>
        <a:ea typeface="+mn-ea"/>
        <a:cs typeface="+mn-cs"/>
        <a:sym typeface="Calibri"/>
      </a:defRPr>
    </a:lvl8pPr>
    <a:lvl9pPr indent="1828800" defTabSz="3686861" latinLnBrk="0">
      <a:defRPr sz="48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3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291840" y="5387342"/>
            <a:ext cx="37307522" cy="11460481"/>
          </a:xfrm>
          <a:prstGeom prst="rect">
            <a:avLst/>
          </a:prstGeom>
        </p:spPr>
        <p:txBody>
          <a:bodyPr anchor="b"/>
          <a:lstStyle>
            <a:lvl1pPr algn="ctr">
              <a:defRPr sz="288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86400" y="17289781"/>
            <a:ext cx="32918400" cy="794766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1500"/>
            </a:lvl1pPr>
            <a:lvl2pPr marL="0" indent="2194560" algn="ctr">
              <a:buSzTx/>
              <a:buFontTx/>
              <a:buNone/>
              <a:defRPr sz="11500"/>
            </a:lvl2pPr>
            <a:lvl3pPr marL="0" indent="4389120" algn="ctr">
              <a:buSzTx/>
              <a:buFontTx/>
              <a:buNone/>
              <a:defRPr sz="11500"/>
            </a:lvl3pPr>
            <a:lvl4pPr marL="0" indent="6583680" algn="ctr">
              <a:buSzTx/>
              <a:buFontTx/>
              <a:buNone/>
              <a:defRPr sz="11500"/>
            </a:lvl4pPr>
            <a:lvl5pPr marL="0" indent="8778240" algn="ctr">
              <a:buSzTx/>
              <a:buFontTx/>
              <a:buNone/>
              <a:defRPr sz="11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2994661" y="8206748"/>
            <a:ext cx="37856162" cy="13693139"/>
          </a:xfrm>
          <a:prstGeom prst="rect">
            <a:avLst/>
          </a:prstGeom>
        </p:spPr>
        <p:txBody>
          <a:bodyPr anchor="b"/>
          <a:lstStyle>
            <a:lvl1pPr>
              <a:defRPr sz="288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994661" y="22029428"/>
            <a:ext cx="37856162" cy="720089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1500"/>
            </a:lvl1pPr>
            <a:lvl2pPr marL="0" indent="2194560">
              <a:buSzTx/>
              <a:buFontTx/>
              <a:buNone/>
              <a:defRPr sz="11500"/>
            </a:lvl2pPr>
            <a:lvl3pPr marL="0" indent="4389120">
              <a:buSzTx/>
              <a:buFontTx/>
              <a:buNone/>
              <a:defRPr sz="11500"/>
            </a:lvl3pPr>
            <a:lvl4pPr marL="0" indent="6583680">
              <a:buSzTx/>
              <a:buFontTx/>
              <a:buNone/>
              <a:defRPr sz="11500"/>
            </a:lvl4pPr>
            <a:lvl5pPr marL="0" indent="8778240">
              <a:buSzTx/>
              <a:buFontTx/>
              <a:buNone/>
              <a:defRPr sz="11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017520" y="8763000"/>
            <a:ext cx="18653761" cy="2088642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3023236" y="1752606"/>
            <a:ext cx="37856162" cy="636270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23242" y="8069581"/>
            <a:ext cx="18568033" cy="395477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1500" b="1"/>
            </a:lvl1pPr>
            <a:lvl2pPr marL="0" indent="2194560">
              <a:buSzTx/>
              <a:buFontTx/>
              <a:buNone/>
              <a:defRPr sz="11500" b="1"/>
            </a:lvl2pPr>
            <a:lvl3pPr marL="0" indent="4389120">
              <a:buSzTx/>
              <a:buFontTx/>
              <a:buNone/>
              <a:defRPr sz="11500" b="1"/>
            </a:lvl3pPr>
            <a:lvl4pPr marL="0" indent="6583680">
              <a:buSzTx/>
              <a:buFontTx/>
              <a:buNone/>
              <a:defRPr sz="11500" b="1"/>
            </a:lvl4pPr>
            <a:lvl5pPr marL="0" indent="8778240">
              <a:buSzTx/>
              <a:buFontTx/>
              <a:buNone/>
              <a:defRPr sz="11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2219921" y="8069581"/>
            <a:ext cx="18659477" cy="3954779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115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3023236" y="2194560"/>
            <a:ext cx="14156055" cy="7680960"/>
          </a:xfrm>
          <a:prstGeom prst="rect">
            <a:avLst/>
          </a:prstGeom>
        </p:spPr>
        <p:txBody>
          <a:bodyPr anchor="b"/>
          <a:lstStyle>
            <a:lvl1pPr>
              <a:defRPr sz="153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659476" y="4739647"/>
            <a:ext cx="22219921" cy="23393401"/>
          </a:xfrm>
          <a:prstGeom prst="rect">
            <a:avLst/>
          </a:prstGeom>
        </p:spPr>
        <p:txBody>
          <a:bodyPr/>
          <a:lstStyle>
            <a:lvl1pPr>
              <a:defRPr sz="15300"/>
            </a:lvl1pPr>
            <a:lvl2pPr marL="3447424" indent="-1252864">
              <a:defRPr sz="15300"/>
            </a:lvl2pPr>
            <a:lvl3pPr marL="5848979" indent="-1459859">
              <a:defRPr sz="15300"/>
            </a:lvl3pPr>
            <a:lvl4pPr marL="8332469" indent="-1748790">
              <a:defRPr sz="15300"/>
            </a:lvl4pPr>
            <a:lvl5pPr marL="10527030" indent="-1748790">
              <a:defRPr sz="15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23237" y="9875519"/>
            <a:ext cx="14156054" cy="1829562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7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3023236" y="2194560"/>
            <a:ext cx="14156055" cy="7680960"/>
          </a:xfrm>
          <a:prstGeom prst="rect">
            <a:avLst/>
          </a:prstGeom>
        </p:spPr>
        <p:txBody>
          <a:bodyPr anchor="b"/>
          <a:lstStyle>
            <a:lvl1pPr>
              <a:defRPr sz="153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8659476" y="4739647"/>
            <a:ext cx="22219921" cy="23393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23236" y="9875519"/>
            <a:ext cx="14156055" cy="1829562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7600"/>
            </a:lvl1pPr>
            <a:lvl2pPr marL="0" indent="2194560">
              <a:buSzTx/>
              <a:buFontTx/>
              <a:buNone/>
              <a:defRPr sz="7600"/>
            </a:lvl2pPr>
            <a:lvl3pPr marL="0" indent="4389120">
              <a:buSzTx/>
              <a:buFontTx/>
              <a:buNone/>
              <a:defRPr sz="7600"/>
            </a:lvl3pPr>
            <a:lvl4pPr marL="0" indent="6583680">
              <a:buSzTx/>
              <a:buFontTx/>
              <a:buNone/>
              <a:defRPr sz="7600"/>
            </a:lvl4pPr>
            <a:lvl5pPr marL="0" indent="8778240">
              <a:buSzTx/>
              <a:buFontTx/>
              <a:buNone/>
              <a:defRPr sz="7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17520" y="1752606"/>
            <a:ext cx="37856161" cy="636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17520" y="8763000"/>
            <a:ext cx="37856161" cy="20886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0035741" y="30976451"/>
            <a:ext cx="837938" cy="82067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57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438912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1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438912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1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438912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1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438912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1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438912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1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438912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1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438912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1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438912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1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438912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1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097280" marR="0" indent="-1097280" algn="l" defTabSz="4389120" rtl="0" latinLnBrk="0">
        <a:lnSpc>
          <a:spcPct val="90000"/>
        </a:lnSpc>
        <a:spcBef>
          <a:spcPts val="4800"/>
        </a:spcBef>
        <a:spcAft>
          <a:spcPts val="0"/>
        </a:spcAft>
        <a:buClrTx/>
        <a:buSzPct val="100000"/>
        <a:buFont typeface="Arial"/>
        <a:buChar char="•"/>
        <a:tabLst/>
        <a:defRPr sz="1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3473129" marR="0" indent="-1278569" algn="l" defTabSz="4389120" rtl="0" latinLnBrk="0">
        <a:lnSpc>
          <a:spcPct val="90000"/>
        </a:lnSpc>
        <a:spcBef>
          <a:spcPts val="4800"/>
        </a:spcBef>
        <a:spcAft>
          <a:spcPts val="0"/>
        </a:spcAft>
        <a:buClrTx/>
        <a:buSzPct val="100000"/>
        <a:buFont typeface="Arial"/>
        <a:buChar char="•"/>
        <a:tabLst/>
        <a:defRPr sz="1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5920740" marR="0" indent="-1531620" algn="l" defTabSz="4389120" rtl="0" latinLnBrk="0">
        <a:lnSpc>
          <a:spcPct val="90000"/>
        </a:lnSpc>
        <a:spcBef>
          <a:spcPts val="4800"/>
        </a:spcBef>
        <a:spcAft>
          <a:spcPts val="0"/>
        </a:spcAft>
        <a:buClrTx/>
        <a:buSzPct val="100000"/>
        <a:buFont typeface="Arial"/>
        <a:buChar char="•"/>
        <a:tabLst/>
        <a:defRPr sz="1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8293395" marR="0" indent="-1709715" algn="l" defTabSz="4389120" rtl="0" latinLnBrk="0">
        <a:lnSpc>
          <a:spcPct val="90000"/>
        </a:lnSpc>
        <a:spcBef>
          <a:spcPts val="4800"/>
        </a:spcBef>
        <a:spcAft>
          <a:spcPts val="0"/>
        </a:spcAft>
        <a:buClrTx/>
        <a:buSzPct val="100000"/>
        <a:buFont typeface="Arial"/>
        <a:buChar char="•"/>
        <a:tabLst/>
        <a:defRPr sz="1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0487955" marR="0" indent="-1709715" algn="l" defTabSz="4389120" rtl="0" latinLnBrk="0">
        <a:lnSpc>
          <a:spcPct val="90000"/>
        </a:lnSpc>
        <a:spcBef>
          <a:spcPts val="4800"/>
        </a:spcBef>
        <a:spcAft>
          <a:spcPts val="0"/>
        </a:spcAft>
        <a:buClrTx/>
        <a:buSzPct val="100000"/>
        <a:buFont typeface="Arial"/>
        <a:buChar char="•"/>
        <a:tabLst/>
        <a:defRPr sz="1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2682515" marR="0" indent="-1709715" algn="l" defTabSz="4389120" rtl="0" latinLnBrk="0">
        <a:lnSpc>
          <a:spcPct val="90000"/>
        </a:lnSpc>
        <a:spcBef>
          <a:spcPts val="4800"/>
        </a:spcBef>
        <a:spcAft>
          <a:spcPts val="0"/>
        </a:spcAft>
        <a:buClrTx/>
        <a:buSzPct val="100000"/>
        <a:buFont typeface="Arial"/>
        <a:buChar char="•"/>
        <a:tabLst/>
        <a:defRPr sz="1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14877074" marR="0" indent="-1709715" algn="l" defTabSz="4389120" rtl="0" latinLnBrk="0">
        <a:lnSpc>
          <a:spcPct val="90000"/>
        </a:lnSpc>
        <a:spcBef>
          <a:spcPts val="4800"/>
        </a:spcBef>
        <a:spcAft>
          <a:spcPts val="0"/>
        </a:spcAft>
        <a:buClrTx/>
        <a:buSzPct val="100000"/>
        <a:buFont typeface="Arial"/>
        <a:buChar char="•"/>
        <a:tabLst/>
        <a:defRPr sz="1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17071635" marR="0" indent="-1709715" algn="l" defTabSz="4389120" rtl="0" latinLnBrk="0">
        <a:lnSpc>
          <a:spcPct val="90000"/>
        </a:lnSpc>
        <a:spcBef>
          <a:spcPts val="4800"/>
        </a:spcBef>
        <a:spcAft>
          <a:spcPts val="0"/>
        </a:spcAft>
        <a:buClrTx/>
        <a:buSzPct val="100000"/>
        <a:buFont typeface="Arial"/>
        <a:buChar char="•"/>
        <a:tabLst/>
        <a:defRPr sz="1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19266196" marR="0" indent="-1709715" algn="l" defTabSz="4389120" rtl="0" latinLnBrk="0">
        <a:lnSpc>
          <a:spcPct val="90000"/>
        </a:lnSpc>
        <a:spcBef>
          <a:spcPts val="4800"/>
        </a:spcBef>
        <a:spcAft>
          <a:spcPts val="0"/>
        </a:spcAft>
        <a:buClrTx/>
        <a:buSzPct val="100000"/>
        <a:buFont typeface="Arial"/>
        <a:buChar char="•"/>
        <a:tabLst/>
        <a:defRPr sz="13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36868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1843429" algn="r" defTabSz="36868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3686861" algn="r" defTabSz="36868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5530291" algn="r" defTabSz="36868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7373722" algn="r" defTabSz="36868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9217152" algn="r" defTabSz="36868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1060582" algn="r" defTabSz="36868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2904013" algn="r" defTabSz="36868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4747442" algn="r" defTabSz="36868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ateolab.yolasit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5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4"/>
          <p:cNvSpPr/>
          <p:nvPr/>
        </p:nvSpPr>
        <p:spPr>
          <a:xfrm>
            <a:off x="462171" y="354629"/>
            <a:ext cx="42936608" cy="4759848"/>
          </a:xfrm>
          <a:prstGeom prst="rect">
            <a:avLst/>
          </a:prstGeom>
          <a:solidFill>
            <a:srgbClr val="FFFFFF"/>
          </a:solidFill>
          <a:ln w="76200">
            <a:solidFill>
              <a:srgbClr val="BF1D30"/>
            </a:solidFill>
            <a:miter/>
          </a:ln>
        </p:spPr>
        <p:txBody>
          <a:bodyPr lIns="45719" rIns="45719" anchor="ctr"/>
          <a:lstStyle/>
          <a:p>
            <a:pPr algn="ctr">
              <a:defRPr sz="440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95" name="Rectangle"/>
          <p:cNvSpPr/>
          <p:nvPr/>
        </p:nvSpPr>
        <p:spPr>
          <a:xfrm>
            <a:off x="473385" y="5437153"/>
            <a:ext cx="9957718" cy="1099460"/>
          </a:xfrm>
          <a:prstGeom prst="rect">
            <a:avLst/>
          </a:prstGeom>
          <a:solidFill>
            <a:srgbClr val="FFFFFF"/>
          </a:solidFill>
          <a:ln w="76200" cap="flat">
            <a:solidFill>
              <a:srgbClr val="BF1D3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6000" b="1" dirty="0">
                <a:solidFill>
                  <a:schemeClr val="tx1"/>
                </a:solidFill>
                <a:latin typeface="Georgia"/>
              </a:rPr>
              <a:t>INTRODUCTION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8" name="Rectangle"/>
          <p:cNvSpPr/>
          <p:nvPr/>
        </p:nvSpPr>
        <p:spPr>
          <a:xfrm>
            <a:off x="478578" y="6531471"/>
            <a:ext cx="9798587" cy="10827742"/>
          </a:xfrm>
          <a:prstGeom prst="rect">
            <a:avLst/>
          </a:prstGeom>
          <a:solidFill>
            <a:srgbClr val="FFFFFF"/>
          </a:solidFill>
          <a:ln w="76200" cap="flat">
            <a:solidFill>
              <a:srgbClr val="C00000"/>
            </a:solidFill>
            <a:prstDash val="solid"/>
            <a:miter lim="800000"/>
          </a:ln>
          <a:effectLst/>
        </p:spPr>
        <p:txBody>
          <a:bodyPr wrap="none" lIns="45719" tIns="45719" rIns="45719" bIns="45719" numCol="1" anchor="t">
            <a:noAutofit/>
          </a:bodyPr>
          <a:lstStyle/>
          <a:p>
            <a:pPr marL="571500" indent="-571500">
              <a:buFont typeface="Wingdings" panose="05000000000000000000" pitchFamily="2" charset="2"/>
              <a:buChar char="v"/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mHealth apps offer accessible and 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convenient support for individuals seeking 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to manage their alcohol use </a:t>
            </a:r>
            <a:endParaRPr lang="en-US" dirty="0"/>
          </a:p>
          <a:p>
            <a:pPr marL="571500" indent="-571500">
              <a:buFont typeface="Wingdings" panose="05000000000000000000" pitchFamily="2" charset="2"/>
              <a:buChar char="v"/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Although a plethora of such apps are 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publicly available, they have not been 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formally evaluated for efficacy and 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effectiveness</a:t>
            </a:r>
          </a:p>
          <a:p>
            <a:pPr marL="571500" indent="-571500">
              <a:buFont typeface="Wingdings" panose="05000000000000000000" pitchFamily="2" charset="2"/>
              <a:buChar char="v"/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BCTs are the active ingredients of an 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intervention, defined as the smallest parts of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the content of a behavior change 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intervention that are observable, replicable, 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and on their own have the potential to usher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behavior change</a:t>
            </a:r>
          </a:p>
          <a:p>
            <a:pPr marL="571500" indent="-571500">
              <a:buFont typeface="Wingdings" panose="05000000000000000000" pitchFamily="2" charset="2"/>
              <a:buChar char="v"/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Objective: evaluate alcohol management 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apps that are publicly available within the 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US on IOS systems, by identifying common </a:t>
            </a:r>
          </a:p>
          <a:p>
            <a:pPr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3800" dirty="0"/>
              <a:t> behavior change techniques (BCTs) utilized</a:t>
            </a:r>
          </a:p>
        </p:txBody>
      </p:sp>
      <p:grpSp>
        <p:nvGrpSpPr>
          <p:cNvPr id="103" name="Rectangle 26"/>
          <p:cNvGrpSpPr/>
          <p:nvPr/>
        </p:nvGrpSpPr>
        <p:grpSpPr>
          <a:xfrm>
            <a:off x="10730914" y="5427488"/>
            <a:ext cx="21984515" cy="1126096"/>
            <a:chOff x="451543" y="0"/>
            <a:chExt cx="21984513" cy="1126094"/>
          </a:xfrm>
        </p:grpSpPr>
        <p:sp>
          <p:nvSpPr>
            <p:cNvPr id="101" name="Rectangle"/>
            <p:cNvSpPr/>
            <p:nvPr/>
          </p:nvSpPr>
          <p:spPr>
            <a:xfrm>
              <a:off x="572492" y="0"/>
              <a:ext cx="21863564" cy="1126094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BA0C2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0" b="1"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02" name="RESULTS"/>
            <p:cNvSpPr txBox="1"/>
            <p:nvPr/>
          </p:nvSpPr>
          <p:spPr>
            <a:xfrm>
              <a:off x="451543" y="45613"/>
              <a:ext cx="21948401" cy="1015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6000"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/>
                <a:t>RESULTS</a:t>
              </a:r>
            </a:p>
          </p:txBody>
        </p:sp>
      </p:grpSp>
      <p:grpSp>
        <p:nvGrpSpPr>
          <p:cNvPr id="106" name="Rectangle 30"/>
          <p:cNvGrpSpPr/>
          <p:nvPr/>
        </p:nvGrpSpPr>
        <p:grpSpPr>
          <a:xfrm>
            <a:off x="10853768" y="6515031"/>
            <a:ext cx="21859757" cy="26057992"/>
            <a:chOff x="-1" y="0"/>
            <a:chExt cx="22957034" cy="26177258"/>
          </a:xfrm>
        </p:grpSpPr>
        <p:sp>
          <p:nvSpPr>
            <p:cNvPr id="104" name="Rectangle"/>
            <p:cNvSpPr/>
            <p:nvPr/>
          </p:nvSpPr>
          <p:spPr>
            <a:xfrm>
              <a:off x="-1" y="0"/>
              <a:ext cx="22957034" cy="26177258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BA0C2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4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05" name="ANALYTIC PLAN…"/>
            <p:cNvSpPr txBox="1"/>
            <p:nvPr/>
          </p:nvSpPr>
          <p:spPr>
            <a:xfrm>
              <a:off x="83819" y="38100"/>
              <a:ext cx="22789395" cy="66165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4200"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dirty="0"/>
                <a:t>RESULTS</a:t>
              </a:r>
            </a:p>
            <a:p>
              <a:pPr marL="571500" indent="-571500">
                <a:buSzPct val="100000"/>
                <a:buFont typeface="Wingdings"/>
                <a:buChar char="v"/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sz="3800" dirty="0">
                  <a:latin typeface="Georgia"/>
                </a:rPr>
                <a:t> The </a:t>
              </a:r>
              <a:r>
                <a:rPr lang="en-US" sz="3800" dirty="0">
                  <a:latin typeface="Times New Roman"/>
                </a:rPr>
                <a:t>10</a:t>
              </a:r>
              <a:r>
                <a:rPr lang="en-US" sz="3800" dirty="0">
                  <a:latin typeface="Georgia"/>
                </a:rPr>
                <a:t> most promising apps identified include 'Affect: Addiction Recovery’, ‘Mind the Sip’, ‘Recovery Path for Addiction’,</a:t>
              </a:r>
              <a:r>
                <a:rPr lang="en-US" sz="3800" dirty="0">
                  <a:latin typeface="Georgia"/>
                  <a:cs typeface="Times New Roman"/>
                </a:rPr>
                <a:t> 'Reframe: Drink Less &amp; Thrive’, ‘Refuse: Habit Changer’, ‘Soberly: Quit Alcohol App’, ‘Step Away Alcohol Health’, ‘Sober Day Counter – Sunflower’, ‘This Naked Mind Companion App’, and ‘Zinnia Health’</a:t>
              </a:r>
              <a:endParaRPr lang="en-US" sz="3800" dirty="0">
                <a:latin typeface="Georgia"/>
              </a:endParaRPr>
            </a:p>
            <a:p>
              <a:pPr marL="571500" indent="-571500">
                <a:buSzPct val="100000"/>
                <a:buFont typeface="Wingdings,Sans-Serif"/>
                <a:buChar char="v"/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sz="3800" dirty="0">
                  <a:latin typeface="Georgia"/>
                </a:rPr>
                <a:t>The most common BCTs was ‘2.2 Feedback on behavior’ represented by </a:t>
              </a:r>
              <a:r>
                <a:rPr lang="en-US" sz="3800" dirty="0">
                  <a:latin typeface="Times New Roman"/>
                </a:rPr>
                <a:t>72.2</a:t>
              </a:r>
              <a:r>
                <a:rPr lang="en-US" sz="3800" dirty="0">
                  <a:latin typeface="Georgia"/>
                </a:rPr>
                <a:t>% of apps, followed by ‘2.3 Self-monitoring of behavior', present across </a:t>
              </a:r>
              <a:r>
                <a:rPr lang="en-US" sz="3800" dirty="0">
                  <a:latin typeface="Times New Roman"/>
                </a:rPr>
                <a:t>55</a:t>
              </a:r>
              <a:r>
                <a:rPr lang="en-US" sz="3800" dirty="0">
                  <a:latin typeface="Georgia"/>
                </a:rPr>
                <a:t>% of apps</a:t>
              </a:r>
            </a:p>
            <a:p>
              <a:pPr marL="571500" indent="-571500">
                <a:buSzPct val="100000"/>
                <a:buFont typeface="Wingdings,Sans-Serif"/>
                <a:buChar char="v"/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sz="3800" dirty="0">
                  <a:latin typeface="Georgia"/>
                </a:rPr>
                <a:t>Other common BCTs included ‘1.1 Goal setting (behavior)’ (</a:t>
              </a:r>
              <a:r>
                <a:rPr lang="en-US" sz="3800" dirty="0">
                  <a:latin typeface="Times New Roman"/>
                </a:rPr>
                <a:t>54.4%</a:t>
              </a:r>
              <a:r>
                <a:rPr lang="en-US" sz="3800" dirty="0">
                  <a:latin typeface="Georgia"/>
                </a:rPr>
                <a:t>), ‘3.1 Social support (unspecified)’ (34.4</a:t>
              </a:r>
              <a:r>
                <a:rPr lang="en-US" sz="3800" dirty="0">
                  <a:latin typeface="Times New Roman"/>
                </a:rPr>
                <a:t>%</a:t>
              </a:r>
              <a:r>
                <a:rPr lang="en-US" sz="3800" dirty="0">
                  <a:latin typeface="Georgia"/>
                </a:rPr>
                <a:t>), ‘1.3 Goal setting’ (30</a:t>
              </a:r>
              <a:r>
                <a:rPr lang="en-US" sz="3800" dirty="0">
                  <a:latin typeface="Times New Roman"/>
                </a:rPr>
                <a:t>%</a:t>
              </a:r>
              <a:r>
                <a:rPr lang="en-US" sz="3800" dirty="0">
                  <a:latin typeface="Georgia"/>
                </a:rPr>
                <a:t>),  ‘5.1 Information on health consequences’ (28.9</a:t>
              </a:r>
              <a:r>
                <a:rPr lang="en-US" sz="3800" dirty="0">
                  <a:latin typeface="Times New Roman"/>
                </a:rPr>
                <a:t>%</a:t>
              </a:r>
              <a:r>
                <a:rPr lang="en-US" sz="3800" dirty="0">
                  <a:latin typeface="Georgia"/>
                </a:rPr>
                <a:t>), and ‘11.2 Reduce negative emotions’ (25%)</a:t>
              </a:r>
            </a:p>
            <a:p>
              <a:pPr marL="571500" indent="-571500">
                <a:buSzPct val="100000"/>
                <a:buFont typeface="Wingdings,Sans-Serif"/>
                <a:buChar char="v"/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en-US" sz="3800" dirty="0">
                <a:latin typeface="Georgia"/>
              </a:endParaRPr>
            </a:p>
          </p:txBody>
        </p:sp>
      </p:grpSp>
      <p:sp>
        <p:nvSpPr>
          <p:cNvPr id="110" name="Rectangle"/>
          <p:cNvSpPr/>
          <p:nvPr/>
        </p:nvSpPr>
        <p:spPr>
          <a:xfrm>
            <a:off x="427773" y="19097229"/>
            <a:ext cx="10031938" cy="13495238"/>
          </a:xfrm>
          <a:prstGeom prst="rect">
            <a:avLst/>
          </a:prstGeom>
          <a:solidFill>
            <a:srgbClr val="FFFFFF"/>
          </a:solidFill>
          <a:ln w="76200" cap="flat">
            <a:solidFill>
              <a:srgbClr val="BF1D30"/>
            </a:solidFill>
            <a:prstDash val="solid"/>
            <a:miter lim="800000"/>
          </a:ln>
          <a:effectLst/>
        </p:spPr>
        <p:txBody>
          <a:bodyPr wrap="none" lIns="45719" tIns="45719" rIns="45719" bIns="45719" numCol="1" anchor="t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4000" b="1" dirty="0">
                <a:solidFill>
                  <a:schemeClr val="tx1"/>
                </a:solidFill>
                <a:latin typeface="Georgia"/>
                <a:cs typeface="Times New Roman"/>
              </a:rPr>
              <a:t>MEASURES</a:t>
            </a:r>
            <a:endParaRPr lang="en-US" sz="4000" dirty="0">
              <a:solidFill>
                <a:schemeClr val="tx1"/>
              </a:solidFill>
              <a:latin typeface="Georgia"/>
              <a:cs typeface="Times New Roman"/>
            </a:endParaRPr>
          </a:p>
          <a:p>
            <a:pPr marL="571500" indent="-571500">
              <a:buFont typeface="Wingdings,Sans-Serif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Apps on the US IOS app store were 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identified through the search terms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'quit drinking', 'reduce drinking', 'sobriety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apps'; as well as relevant recommendations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 through linked developers or content</a:t>
            </a:r>
          </a:p>
          <a:p>
            <a:pPr marL="571500" indent="-571500">
              <a:buFont typeface="Wingdings,Sans-Serif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Apps that did not contain alcohol-specific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 content, were blood alcohol calculators,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 promoted alcohol drinking, or required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 prescriptions were excluded from analysis</a:t>
            </a:r>
          </a:p>
          <a:p>
            <a:pPr marL="571500" indent="-571500">
              <a:buFont typeface="Wingdings,Sans-Serif"/>
              <a:buChar char="v"/>
              <a:defRPr>
                <a:solidFill>
                  <a:srgbClr val="FFFFFF"/>
                </a:solidFill>
              </a:defRPr>
            </a:pPr>
            <a:r>
              <a:rPr lang="en-US" sz="3800" b="1" dirty="0">
                <a:solidFill>
                  <a:schemeClr val="tx1"/>
                </a:solidFill>
                <a:latin typeface="Georgia"/>
              </a:rPr>
              <a:t>Behavior Change Techniques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b="1" dirty="0">
                <a:solidFill>
                  <a:schemeClr val="tx1"/>
                </a:solidFill>
                <a:latin typeface="Georgia"/>
              </a:rPr>
              <a:t> Taxonomy version 1.</a:t>
            </a:r>
            <a:r>
              <a:rPr lang="en-US" sz="3800" dirty="0">
                <a:solidFill>
                  <a:schemeClr val="tx1"/>
                </a:solidFill>
                <a:latin typeface="Georgia"/>
              </a:rPr>
              <a:t> (Michie et al., </a:t>
            </a:r>
            <a:r>
              <a:rPr lang="en-US" sz="3800" dirty="0">
                <a:solidFill>
                  <a:schemeClr val="tx1"/>
                </a:solidFill>
                <a:latin typeface="Times New Roman"/>
              </a:rPr>
              <a:t>2013</a:t>
            </a:r>
            <a:r>
              <a:rPr lang="en-US" sz="3800" dirty="0">
                <a:solidFill>
                  <a:schemeClr val="tx1"/>
                </a:solidFill>
                <a:latin typeface="Georgia"/>
              </a:rPr>
              <a:t>) 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  <a:cs typeface="Times New Roman"/>
              </a:rPr>
              <a:t> BCTTv1 identifies 93 specific BCTs nested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  <a:cs typeface="Times New Roman"/>
              </a:rPr>
              <a:t> within 16 higher-order categories</a:t>
            </a:r>
          </a:p>
          <a:p>
            <a:pPr marL="571500" indent="-571500">
              <a:buFont typeface="Wingdings,Sans-Serif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All independent coders underwent a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 training program in order to identify all BCT’s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 that could be present within mHealth apps</a:t>
            </a:r>
          </a:p>
          <a:p>
            <a:pPr marL="571500" indent="-571500">
              <a:buFont typeface="Wingdings,Sans-Serif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  <a:cs typeface="Times New Roman"/>
              </a:rPr>
              <a:t>Through our systematic review, </a:t>
            </a:r>
            <a:r>
              <a:rPr lang="en-US" sz="3800" dirty="0">
                <a:solidFill>
                  <a:schemeClr val="tx1"/>
                </a:solidFill>
                <a:latin typeface="Times New Roman"/>
                <a:cs typeface="Times New Roman"/>
              </a:rPr>
              <a:t>93</a:t>
            </a:r>
            <a:r>
              <a:rPr lang="en-US" sz="3800" dirty="0">
                <a:solidFill>
                  <a:schemeClr val="tx1"/>
                </a:solidFill>
                <a:latin typeface="Georgia"/>
                <a:cs typeface="Times New Roman"/>
              </a:rPr>
              <a:t> apps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  <a:cs typeface="Times New Roman"/>
              </a:rPr>
              <a:t> have been coded according to the BCTTv1,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  <a:cs typeface="Times New Roman"/>
              </a:rPr>
              <a:t> across 2 sets of independent coders</a:t>
            </a:r>
            <a:endParaRPr dirty="0">
              <a:solidFill>
                <a:schemeClr val="tx1"/>
              </a:solidFill>
              <a:latin typeface="Georgia"/>
            </a:endParaRPr>
          </a:p>
        </p:txBody>
      </p:sp>
      <p:grpSp>
        <p:nvGrpSpPr>
          <p:cNvPr id="115" name="Rectangle 40"/>
          <p:cNvGrpSpPr/>
          <p:nvPr/>
        </p:nvGrpSpPr>
        <p:grpSpPr>
          <a:xfrm>
            <a:off x="33070735" y="30196761"/>
            <a:ext cx="10310295" cy="1099460"/>
            <a:chOff x="-43731" y="914398"/>
            <a:chExt cx="9861720" cy="1099459"/>
          </a:xfrm>
        </p:grpSpPr>
        <p:sp>
          <p:nvSpPr>
            <p:cNvPr id="113" name="Rectangle"/>
            <p:cNvSpPr/>
            <p:nvPr/>
          </p:nvSpPr>
          <p:spPr>
            <a:xfrm>
              <a:off x="-43731" y="914398"/>
              <a:ext cx="9861720" cy="1099459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BA0C2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" name="CONTACT"/>
            <p:cNvSpPr txBox="1"/>
            <p:nvPr/>
          </p:nvSpPr>
          <p:spPr>
            <a:xfrm>
              <a:off x="40089" y="1032327"/>
              <a:ext cx="9694079" cy="955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6000"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dirty="0"/>
                <a:t>CONTACT</a:t>
              </a:r>
            </a:p>
          </p:txBody>
        </p:sp>
      </p:grpSp>
      <p:grpSp>
        <p:nvGrpSpPr>
          <p:cNvPr id="118" name="Rectangle 73"/>
          <p:cNvGrpSpPr/>
          <p:nvPr/>
        </p:nvGrpSpPr>
        <p:grpSpPr>
          <a:xfrm>
            <a:off x="33087989" y="11380276"/>
            <a:ext cx="10293041" cy="1170449"/>
            <a:chOff x="-1" y="8092432"/>
            <a:chExt cx="9861720" cy="1118690"/>
          </a:xfrm>
        </p:grpSpPr>
        <p:sp>
          <p:nvSpPr>
            <p:cNvPr id="116" name="Rectangle"/>
            <p:cNvSpPr/>
            <p:nvPr/>
          </p:nvSpPr>
          <p:spPr>
            <a:xfrm>
              <a:off x="-1" y="8092432"/>
              <a:ext cx="9861720" cy="1099459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BA0C2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" name="DISCUSSION"/>
            <p:cNvSpPr txBox="1"/>
            <p:nvPr/>
          </p:nvSpPr>
          <p:spPr>
            <a:xfrm>
              <a:off x="129539" y="8256081"/>
              <a:ext cx="9694079" cy="955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6000"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dirty="0"/>
                <a:t>DISCUSSION</a:t>
              </a:r>
            </a:p>
          </p:txBody>
        </p:sp>
      </p:grpSp>
      <p:sp>
        <p:nvSpPr>
          <p:cNvPr id="119" name="Rectangle"/>
          <p:cNvSpPr/>
          <p:nvPr/>
        </p:nvSpPr>
        <p:spPr>
          <a:xfrm>
            <a:off x="33092489" y="12554598"/>
            <a:ext cx="10277756" cy="17362603"/>
          </a:xfrm>
          <a:prstGeom prst="rect">
            <a:avLst/>
          </a:prstGeom>
          <a:solidFill>
            <a:srgbClr val="FFFFFF"/>
          </a:solidFill>
          <a:ln w="76200" cap="flat">
            <a:solidFill>
              <a:srgbClr val="BA0C2F"/>
            </a:solidFill>
            <a:prstDash val="solid"/>
            <a:miter lim="800000"/>
          </a:ln>
          <a:effectLst/>
        </p:spPr>
        <p:txBody>
          <a:bodyPr wrap="none" lIns="45719" tIns="45719" rIns="45719" bIns="45719" numCol="1" anchor="t">
            <a:noAutofit/>
          </a:bodyPr>
          <a:lstStyle/>
          <a:p>
            <a:pPr marL="571500" indent="-571500">
              <a:buFont typeface="Wingdings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As alcohol recovery programs can be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 expensive and have multiple barriers to entry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for prospective patients, mHealth apps enable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individuals to receive scientifically-supported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treatment from their pocket</a:t>
            </a:r>
            <a:endParaRPr lang="en-US" dirty="0">
              <a:solidFill>
                <a:schemeClr val="tx1"/>
              </a:solidFill>
            </a:endParaRPr>
          </a:p>
          <a:p>
            <a:pPr marL="571500" indent="-571500">
              <a:buFont typeface="Wingdings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As the systematic review is still ongoing,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 additional promising mHealth apps may be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 discovered as collective coding continues</a:t>
            </a:r>
          </a:p>
          <a:p>
            <a:pPr marL="571500" indent="-571500">
              <a:buFont typeface="Wingdings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Public mHealth apps are not subject to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regulatory oversight, allowing apps to be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removed, rebranded, modified, and made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unverified claims without restrictions</a:t>
            </a:r>
          </a:p>
          <a:p>
            <a:pPr marL="571500" indent="-571500">
              <a:buFont typeface="Wingdings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While the BCTTv1 is a valuable framework,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it does not record the intensity or the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frequency of BCT use</a:t>
            </a:r>
          </a:p>
          <a:p>
            <a:pPr marL="571500" indent="-571500">
              <a:buFont typeface="Wingdings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Additionally, there are many features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implemented within mHealth apps that are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designed to increase engagement- but are not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captured within the BCT taxonomy</a:t>
            </a:r>
          </a:p>
          <a:p>
            <a:pPr marL="571500" indent="-571500">
              <a:buFont typeface="Wingdings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These engaging features may increase the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app's ability to be more effective than its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competitors, but do not reflect a higher BCT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rating</a:t>
            </a:r>
          </a:p>
          <a:p>
            <a:pPr marL="571500" indent="-571500">
              <a:buFont typeface="Wingdings"/>
              <a:buChar char="v"/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Newer iterations of the BCT ontology aims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to address the limitations of its' predecessors,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but training on coding for the modern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en-US" sz="3800" dirty="0">
                <a:solidFill>
                  <a:schemeClr val="tx1"/>
                </a:solidFill>
                <a:latin typeface="Georgia"/>
              </a:rPr>
              <a:t> framework is not yet publicly available</a:t>
            </a:r>
          </a:p>
        </p:txBody>
      </p:sp>
      <p:grpSp>
        <p:nvGrpSpPr>
          <p:cNvPr id="124" name="Rectangle 75"/>
          <p:cNvGrpSpPr/>
          <p:nvPr/>
        </p:nvGrpSpPr>
        <p:grpSpPr>
          <a:xfrm>
            <a:off x="33070736" y="31335901"/>
            <a:ext cx="10476197" cy="1269628"/>
            <a:chOff x="-1" y="-1"/>
            <a:chExt cx="10020405" cy="2335128"/>
          </a:xfrm>
        </p:grpSpPr>
        <p:sp>
          <p:nvSpPr>
            <p:cNvPr id="122" name="Rectangle"/>
            <p:cNvSpPr/>
            <p:nvPr/>
          </p:nvSpPr>
          <p:spPr>
            <a:xfrm>
              <a:off x="-1" y="-1"/>
              <a:ext cx="9861720" cy="2266767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BA0C2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" name="e-mail: cemartinez24@unm.edu…"/>
            <p:cNvSpPr txBox="1"/>
            <p:nvPr/>
          </p:nvSpPr>
          <p:spPr>
            <a:xfrm>
              <a:off x="123573" y="14246"/>
              <a:ext cx="9896831" cy="2320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  <a:r>
                <a:rPr lang="en-US" sz="3800" dirty="0"/>
                <a:t>e-mail: cemartinez24@unm.edu</a:t>
              </a:r>
            </a:p>
            <a:p>
              <a:pPr>
                <a:defRPr sz="3600">
                  <a:latin typeface="Georgia"/>
                  <a:ea typeface="Georgia"/>
                  <a:cs typeface="Georgia"/>
                  <a:sym typeface="Georgia"/>
                </a:defRPr>
              </a:pPr>
              <a:r>
                <a:rPr lang="en-US" sz="3800" dirty="0"/>
                <a:t>Website: </a:t>
              </a:r>
              <a:r>
                <a:rPr lang="en-US" sz="3800" dirty="0">
                  <a:hlinkClick r:id="rId3"/>
                </a:rPr>
                <a:t>http://mateolab.yolasite.com/</a:t>
              </a:r>
            </a:p>
          </p:txBody>
        </p:sp>
      </p:grpSp>
      <p:sp>
        <p:nvSpPr>
          <p:cNvPr id="125" name="TextBox 143"/>
          <p:cNvSpPr txBox="1"/>
          <p:nvPr/>
        </p:nvSpPr>
        <p:spPr>
          <a:xfrm>
            <a:off x="7567042" y="814141"/>
            <a:ext cx="28502206" cy="363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400" b="1"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A Systematic Review to Identify Promising Alcohol Management mHealth Apps: App Quality Ratings</a:t>
            </a:r>
          </a:p>
          <a:p>
            <a:pPr algn="ctr">
              <a:defRPr sz="4000" b="1"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Chloe E. Martinez, Joey C. Mok, Vanessa C. Hernandez, Dylan K. Richards, </a:t>
            </a:r>
          </a:p>
          <a:p>
            <a:pPr algn="ctr">
              <a:defRPr sz="4000" b="1"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Randall Starling, Matthew R. Pearson</a:t>
            </a:r>
            <a:r>
              <a:rPr baseline="30000" dirty="0"/>
              <a:t>*</a:t>
            </a:r>
          </a:p>
          <a:p>
            <a:pPr algn="ctr">
              <a:defRPr sz="3600"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Center on Alcohol, Substance use, And Addictions, University of New Mexico</a:t>
            </a:r>
          </a:p>
        </p:txBody>
      </p:sp>
      <p:pic>
        <p:nvPicPr>
          <p:cNvPr id="126" name="Picture 84" descr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1495" y="377132"/>
            <a:ext cx="7156896" cy="4759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76" y="354629"/>
            <a:ext cx="7156895" cy="47598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Rectangle 40">
            <a:extLst>
              <a:ext uri="{FF2B5EF4-FFF2-40B4-BE49-F238E27FC236}">
                <a16:creationId xmlns:a16="http://schemas.microsoft.com/office/drawing/2014/main" id="{206D1FD8-2BD4-4CD3-DDEE-5668DECAB719}"/>
              </a:ext>
            </a:extLst>
          </p:cNvPr>
          <p:cNvGrpSpPr/>
          <p:nvPr/>
        </p:nvGrpSpPr>
        <p:grpSpPr>
          <a:xfrm>
            <a:off x="33017111" y="5429988"/>
            <a:ext cx="10519661" cy="1167708"/>
            <a:chOff x="-36950" y="-1"/>
            <a:chExt cx="10069421" cy="1099459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137FBC79-476F-2414-A465-744206425AD0}"/>
                </a:ext>
              </a:extLst>
            </p:cNvPr>
            <p:cNvSpPr/>
            <p:nvPr/>
          </p:nvSpPr>
          <p:spPr>
            <a:xfrm>
              <a:off x="-1" y="-1"/>
              <a:ext cx="9861720" cy="1099459"/>
            </a:xfrm>
            <a:prstGeom prst="rect">
              <a:avLst/>
            </a:prstGeom>
            <a:solidFill>
              <a:srgbClr val="FFFFFF"/>
            </a:solidFill>
            <a:ln w="76200" cap="flat">
              <a:solidFill>
                <a:srgbClr val="BA0C2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CONTACT">
              <a:extLst>
                <a:ext uri="{FF2B5EF4-FFF2-40B4-BE49-F238E27FC236}">
                  <a16:creationId xmlns:a16="http://schemas.microsoft.com/office/drawing/2014/main" id="{6398536B-89E4-394C-914F-1CC6450C248F}"/>
                </a:ext>
              </a:extLst>
            </p:cNvPr>
            <p:cNvSpPr txBox="1"/>
            <p:nvPr/>
          </p:nvSpPr>
          <p:spPr>
            <a:xfrm>
              <a:off x="-36950" y="80205"/>
              <a:ext cx="10069421" cy="956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6000"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/>
                <a:t>RESULTS</a:t>
              </a:r>
            </a:p>
          </p:txBody>
        </p:sp>
      </p:grpSp>
      <p:sp>
        <p:nvSpPr>
          <p:cNvPr id="7" name="Rectangle">
            <a:extLst>
              <a:ext uri="{FF2B5EF4-FFF2-40B4-BE49-F238E27FC236}">
                <a16:creationId xmlns:a16="http://schemas.microsoft.com/office/drawing/2014/main" id="{DC911F4F-1E72-693B-F49D-489B212FC125}"/>
              </a:ext>
            </a:extLst>
          </p:cNvPr>
          <p:cNvSpPr/>
          <p:nvPr/>
        </p:nvSpPr>
        <p:spPr>
          <a:xfrm>
            <a:off x="33058930" y="6569734"/>
            <a:ext cx="10299570" cy="4272437"/>
          </a:xfrm>
          <a:prstGeom prst="rect">
            <a:avLst/>
          </a:prstGeom>
          <a:solidFill>
            <a:srgbClr val="FFFFFF"/>
          </a:solidFill>
          <a:ln w="76200" cap="flat">
            <a:solidFill>
              <a:srgbClr val="BA0C2F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marL="571500" lvl="0" indent="-571500" rtl="0">
              <a:lnSpc>
                <a:spcPts val="750"/>
              </a:lnSpc>
              <a:buFont typeface="Wingdings"/>
              <a:buChar char="v"/>
            </a:pPr>
            <a:endParaRPr lang="en-US" sz="3800" dirty="0">
              <a:latin typeface="Georgia"/>
              <a:cs typeface="Arial"/>
            </a:endParaRPr>
          </a:p>
          <a:p>
            <a:pPr marL="571500" indent="-571500">
              <a:buFont typeface="Wingdings"/>
              <a:buChar char="v"/>
            </a:pPr>
            <a:r>
              <a:rPr lang="en-US" sz="3800" dirty="0">
                <a:latin typeface="Georgia"/>
                <a:ea typeface="+mn-lt"/>
                <a:cs typeface="+mn-lt"/>
              </a:rPr>
              <a:t>Across higher order BCT's, ‘Goals and Planning’, ‘Feedback and Monitoring’, ‘Natural Consequences’ and ‘Antecedents’ were unanimously used across the top mHealth apps </a:t>
            </a:r>
          </a:p>
          <a:p>
            <a:pPr marL="571500" indent="-571500">
              <a:buFont typeface="Wingdings"/>
              <a:buChar char="v"/>
            </a:pPr>
            <a:r>
              <a:rPr lang="en-US" sz="3800" dirty="0">
                <a:latin typeface="Georgia"/>
              </a:rPr>
              <a:t>‘Scheduled Consequences’ was not used by any the top 10 mHealth apps</a:t>
            </a:r>
          </a:p>
          <a:p>
            <a:pPr marL="857250" indent="-857250">
              <a:lnSpc>
                <a:spcPts val="750"/>
              </a:lnSpc>
              <a:buFont typeface="Wingdings"/>
              <a:buChar char="v"/>
            </a:pPr>
            <a:endParaRPr lang="en-US" dirty="0"/>
          </a:p>
        </p:txBody>
      </p:sp>
      <p:sp>
        <p:nvSpPr>
          <p:cNvPr id="37" name="Rectangle">
            <a:extLst>
              <a:ext uri="{FF2B5EF4-FFF2-40B4-BE49-F238E27FC236}">
                <a16:creationId xmlns:a16="http://schemas.microsoft.com/office/drawing/2014/main" id="{0A6FEAAB-0199-D81A-86DB-912B15C5339E}"/>
              </a:ext>
            </a:extLst>
          </p:cNvPr>
          <p:cNvSpPr/>
          <p:nvPr/>
        </p:nvSpPr>
        <p:spPr>
          <a:xfrm>
            <a:off x="427772" y="18024808"/>
            <a:ext cx="10033844" cy="1070961"/>
          </a:xfrm>
          <a:prstGeom prst="rect">
            <a:avLst/>
          </a:prstGeom>
          <a:solidFill>
            <a:srgbClr val="FFFFFF"/>
          </a:solidFill>
          <a:ln w="76200" cap="flat">
            <a:solidFill>
              <a:srgbClr val="BF1D3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n-US" sz="6000" b="1" dirty="0">
                <a:solidFill>
                  <a:schemeClr val="tx1"/>
                </a:solidFill>
                <a:latin typeface="Georgia"/>
              </a:rPr>
              <a:t>METHOD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" name="Picture 23" descr="A screenshot of a game&#10;&#10;AI-generated content may be incorrect.">
            <a:extLst>
              <a:ext uri="{FF2B5EF4-FFF2-40B4-BE49-F238E27FC236}">
                <a16:creationId xmlns:a16="http://schemas.microsoft.com/office/drawing/2014/main" id="{A4A68E5D-0678-88C2-BF99-BFB41E1D8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t="645" r="3362"/>
          <a:stretch>
            <a:fillRect/>
          </a:stretch>
        </p:blipFill>
        <p:spPr>
          <a:xfrm>
            <a:off x="11277599" y="12855526"/>
            <a:ext cx="21021832" cy="19499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AAB40-6F20-50D8-A972-2ABC7F223A20}"/>
              </a:ext>
            </a:extLst>
          </p:cNvPr>
          <p:cNvSpPr txBox="1"/>
          <p:nvPr/>
        </p:nvSpPr>
        <p:spPr>
          <a:xfrm>
            <a:off x="16494514" y="28154469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/>
              <a:t>0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         </a:t>
            </a:r>
            <a:r>
              <a:rPr lang="en-US" sz="4400" dirty="0"/>
              <a:t>0           0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0           0           0           0          0           0          0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EA8181-1DB0-55A2-DDBE-944BC8C76EF6}"/>
              </a:ext>
            </a:extLst>
          </p:cNvPr>
          <p:cNvSpPr txBox="1"/>
          <p:nvPr/>
        </p:nvSpPr>
        <p:spPr>
          <a:xfrm>
            <a:off x="16494514" y="29202480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1           1</a:t>
            </a:r>
            <a:r>
              <a:rPr lang="en-US" sz="4400" dirty="0"/>
              <a:t>           2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2           2           0           1          0           1          1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29AAC1-26BC-7961-06DD-A107C7398E80}"/>
              </a:ext>
            </a:extLst>
          </p:cNvPr>
          <p:cNvSpPr txBox="1"/>
          <p:nvPr/>
        </p:nvSpPr>
        <p:spPr>
          <a:xfrm>
            <a:off x="16494514" y="30247471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/>
              <a:t>0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         1</a:t>
            </a:r>
            <a:r>
              <a:rPr lang="en-US" sz="4400" dirty="0"/>
              <a:t>           2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2           1           3           1          1           1          0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C6004-3F80-08A4-B57D-BD964F2CE966}"/>
              </a:ext>
            </a:extLst>
          </p:cNvPr>
          <p:cNvSpPr txBox="1"/>
          <p:nvPr/>
        </p:nvSpPr>
        <p:spPr>
          <a:xfrm>
            <a:off x="16494514" y="27066926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1           1</a:t>
            </a:r>
            <a:r>
              <a:rPr lang="en-US" sz="4400" dirty="0"/>
              <a:t>           3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1           3           3           0          2           0          0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1D194-EAC0-CA65-2DC9-F5AB2B395625}"/>
              </a:ext>
            </a:extLst>
          </p:cNvPr>
          <p:cNvSpPr txBox="1"/>
          <p:nvPr/>
        </p:nvSpPr>
        <p:spPr>
          <a:xfrm>
            <a:off x="16494514" y="26129581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4           2</a:t>
            </a:r>
            <a:r>
              <a:rPr lang="en-US" sz="4400" dirty="0"/>
              <a:t>           3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6           6           4           3          5           2          4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398CDC-2A2A-E509-2A5D-07037645E7DF}"/>
              </a:ext>
            </a:extLst>
          </p:cNvPr>
          <p:cNvSpPr txBox="1"/>
          <p:nvPr/>
        </p:nvSpPr>
        <p:spPr>
          <a:xfrm>
            <a:off x="16494514" y="19933438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/>
              <a:t>0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         </a:t>
            </a:r>
            <a:r>
              <a:rPr lang="en-US" sz="4400" dirty="0"/>
              <a:t>0           0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0           0           0           1          0           1          0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547E70-8CE1-E6A6-8262-4D9F711C8B93}"/>
              </a:ext>
            </a:extLst>
          </p:cNvPr>
          <p:cNvSpPr txBox="1"/>
          <p:nvPr/>
        </p:nvSpPr>
        <p:spPr>
          <a:xfrm>
            <a:off x="16494514" y="25133135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2           1</a:t>
            </a:r>
            <a:r>
              <a:rPr lang="en-US" sz="4400" dirty="0"/>
              <a:t>           2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1           2           1           1          2           0          2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0F989-D0B5-9EE6-F5B4-FB582DE1EE61}"/>
              </a:ext>
            </a:extLst>
          </p:cNvPr>
          <p:cNvSpPr txBox="1"/>
          <p:nvPr/>
        </p:nvSpPr>
        <p:spPr>
          <a:xfrm>
            <a:off x="16494514" y="24045592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5           1</a:t>
            </a:r>
            <a:r>
              <a:rPr lang="en-US" sz="4400" dirty="0"/>
              <a:t>           2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2           1           2           1          1           0          2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CCB599-87C9-310B-C980-A32F3758FCE0}"/>
              </a:ext>
            </a:extLst>
          </p:cNvPr>
          <p:cNvSpPr txBox="1"/>
          <p:nvPr/>
        </p:nvSpPr>
        <p:spPr>
          <a:xfrm>
            <a:off x="16494514" y="23084122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/>
              <a:t>0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         </a:t>
            </a:r>
            <a:r>
              <a:rPr lang="en-US" sz="4400" dirty="0"/>
              <a:t>0           2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2           0           0           2          1           1          0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26E89C-8696-841B-A143-781D3ABCDD92}"/>
              </a:ext>
            </a:extLst>
          </p:cNvPr>
          <p:cNvSpPr txBox="1"/>
          <p:nvPr/>
        </p:nvSpPr>
        <p:spPr>
          <a:xfrm>
            <a:off x="16494514" y="22036111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2           2</a:t>
            </a:r>
            <a:r>
              <a:rPr lang="en-US" sz="4400" dirty="0"/>
              <a:t>           1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1           2           1           0          3           2          1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36772A-43EB-4C5F-34CE-6C2AF9D0052B}"/>
              </a:ext>
            </a:extLst>
          </p:cNvPr>
          <p:cNvSpPr txBox="1"/>
          <p:nvPr/>
        </p:nvSpPr>
        <p:spPr>
          <a:xfrm>
            <a:off x="16494514" y="15821284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3           2</a:t>
            </a:r>
            <a:r>
              <a:rPr lang="en-US" sz="4400" dirty="0"/>
              <a:t>           1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4           2           2           2          1           1          3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96FCC6-5303-4D56-8C4C-FD1A1268D12C}"/>
              </a:ext>
            </a:extLst>
          </p:cNvPr>
          <p:cNvSpPr txBox="1"/>
          <p:nvPr/>
        </p:nvSpPr>
        <p:spPr>
          <a:xfrm>
            <a:off x="16494514" y="16847509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1           2</a:t>
            </a:r>
            <a:r>
              <a:rPr lang="en-US" sz="4400" dirty="0"/>
              <a:t>           1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2           3           1           1          2           0          2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4BF9F-E4BE-17ED-559F-A2C4A1B2CCA7}"/>
              </a:ext>
            </a:extLst>
          </p:cNvPr>
          <p:cNvSpPr txBox="1"/>
          <p:nvPr/>
        </p:nvSpPr>
        <p:spPr>
          <a:xfrm>
            <a:off x="16494514" y="17863422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1           </a:t>
            </a:r>
            <a:r>
              <a:rPr lang="en-US" sz="4400" dirty="0"/>
              <a:t>0           1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2           1           0           2          1           1          0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B0020-860F-344F-06AA-055F9063CBD9}"/>
              </a:ext>
            </a:extLst>
          </p:cNvPr>
          <p:cNvSpPr txBox="1"/>
          <p:nvPr/>
        </p:nvSpPr>
        <p:spPr>
          <a:xfrm>
            <a:off x="16494514" y="20965648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1           </a:t>
            </a:r>
            <a:r>
              <a:rPr lang="en-US" sz="4400" dirty="0"/>
              <a:t>0           0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1           2           0           0          0           1          0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D0F98-8FF4-7B5B-9826-C64012918F4B}"/>
              </a:ext>
            </a:extLst>
          </p:cNvPr>
          <p:cNvSpPr txBox="1"/>
          <p:nvPr/>
        </p:nvSpPr>
        <p:spPr>
          <a:xfrm>
            <a:off x="16494514" y="18844137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2           5</a:t>
            </a:r>
            <a:r>
              <a:rPr lang="en-US" sz="4400" dirty="0"/>
              <a:t>           1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4           4           3           3          3           3          3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A40C3-3259-A015-39A4-7BF63201007C}"/>
              </a:ext>
            </a:extLst>
          </p:cNvPr>
          <p:cNvSpPr txBox="1"/>
          <p:nvPr/>
        </p:nvSpPr>
        <p:spPr>
          <a:xfrm>
            <a:off x="16494514" y="14762924"/>
            <a:ext cx="1581362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3           5</a:t>
            </a:r>
            <a:r>
              <a:rPr lang="en-US" sz="4400" dirty="0"/>
              <a:t>           4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+mn-ea"/>
                <a:cs typeface="+mn-cs"/>
                <a:sym typeface="Calibri"/>
              </a:rPr>
              <a:t>  </a:t>
            </a:r>
            <a:r>
              <a:rPr lang="en-US" sz="4400" dirty="0"/>
              <a:t>        5           4           4           3          3           4          1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D8589-97CA-5A02-B4DF-F9E91309CBD9}"/>
              </a:ext>
            </a:extLst>
          </p:cNvPr>
          <p:cNvSpPr txBox="1"/>
          <p:nvPr/>
        </p:nvSpPr>
        <p:spPr>
          <a:xfrm>
            <a:off x="11839073" y="31165099"/>
            <a:ext cx="4703567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L: Total sum of BCTs</a:t>
            </a:r>
          </a:p>
          <a:p>
            <a:r>
              <a:rPr lang="en-US" sz="2800" dirty="0"/>
              <a:t>H: Total Higher Order BCTs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5A5A58-5851-1E8B-9D4D-D99C6BAACB4C}"/>
              </a:ext>
            </a:extLst>
          </p:cNvPr>
          <p:cNvSpPr txBox="1"/>
          <p:nvPr/>
        </p:nvSpPr>
        <p:spPr>
          <a:xfrm>
            <a:off x="16395030" y="31055878"/>
            <a:ext cx="12192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26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en-US" sz="3200" dirty="0"/>
              <a:t>H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E54309-7A2A-4474-E7B5-DD594729865F}"/>
              </a:ext>
            </a:extLst>
          </p:cNvPr>
          <p:cNvSpPr txBox="1"/>
          <p:nvPr/>
        </p:nvSpPr>
        <p:spPr>
          <a:xfrm>
            <a:off x="18028449" y="31034819"/>
            <a:ext cx="12192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23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en-US" sz="3200" dirty="0"/>
              <a:t>H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3C1F88-5E0F-590E-6BB7-B8A863BC675C}"/>
              </a:ext>
            </a:extLst>
          </p:cNvPr>
          <p:cNvSpPr txBox="1"/>
          <p:nvPr/>
        </p:nvSpPr>
        <p:spPr>
          <a:xfrm>
            <a:off x="21226784" y="31043806"/>
            <a:ext cx="12192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35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en-US" sz="3200" dirty="0"/>
              <a:t>H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F4BF64-D9D4-9FF1-0268-80DBA9739A41}"/>
              </a:ext>
            </a:extLst>
          </p:cNvPr>
          <p:cNvSpPr txBox="1"/>
          <p:nvPr/>
        </p:nvSpPr>
        <p:spPr>
          <a:xfrm>
            <a:off x="19671482" y="31072886"/>
            <a:ext cx="12192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25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en-US" sz="3200" dirty="0"/>
              <a:t>H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F7BCDF-D9CB-458A-52AE-2A03F1027021}"/>
              </a:ext>
            </a:extLst>
          </p:cNvPr>
          <p:cNvSpPr txBox="1"/>
          <p:nvPr/>
        </p:nvSpPr>
        <p:spPr>
          <a:xfrm>
            <a:off x="22860203" y="31074829"/>
            <a:ext cx="12192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33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en-US" sz="3200" dirty="0"/>
              <a:t>H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A64CF7-EDC6-01AF-B664-D9AD44612F77}"/>
              </a:ext>
            </a:extLst>
          </p:cNvPr>
          <p:cNvSpPr txBox="1"/>
          <p:nvPr/>
        </p:nvSpPr>
        <p:spPr>
          <a:xfrm>
            <a:off x="24390549" y="31034818"/>
            <a:ext cx="12192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24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en-US" sz="3200" dirty="0"/>
              <a:t>H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D3993B-D253-5006-EF84-04C84C6FD5C5}"/>
              </a:ext>
            </a:extLst>
          </p:cNvPr>
          <p:cNvSpPr txBox="1"/>
          <p:nvPr/>
        </p:nvSpPr>
        <p:spPr>
          <a:xfrm>
            <a:off x="26081708" y="31055878"/>
            <a:ext cx="12192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21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en-US" sz="3200" dirty="0"/>
              <a:t>H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849D2A-19CB-2371-080D-FB2A51ACB4FD}"/>
              </a:ext>
            </a:extLst>
          </p:cNvPr>
          <p:cNvSpPr txBox="1"/>
          <p:nvPr/>
        </p:nvSpPr>
        <p:spPr>
          <a:xfrm>
            <a:off x="27707100" y="31044784"/>
            <a:ext cx="12192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25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en-US" sz="3200" dirty="0"/>
              <a:t>H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E5BF38-07A8-98C5-C62D-69F78A7CE03F}"/>
              </a:ext>
            </a:extLst>
          </p:cNvPr>
          <p:cNvSpPr txBox="1"/>
          <p:nvPr/>
        </p:nvSpPr>
        <p:spPr>
          <a:xfrm>
            <a:off x="29283512" y="31039672"/>
            <a:ext cx="12192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18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en-US" sz="3200" dirty="0"/>
              <a:t>H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EDB0FD-290E-90AA-2778-E1825EA087E6}"/>
              </a:ext>
            </a:extLst>
          </p:cNvPr>
          <p:cNvSpPr txBox="1"/>
          <p:nvPr/>
        </p:nvSpPr>
        <p:spPr>
          <a:xfrm>
            <a:off x="30810941" y="31039672"/>
            <a:ext cx="12192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19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en-US" sz="3200" dirty="0"/>
              <a:t>H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: 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DA2EF1-FA3C-7F0A-300A-9A5958CBF1BD}"/>
              </a:ext>
            </a:extLst>
          </p:cNvPr>
          <p:cNvSpPr txBox="1"/>
          <p:nvPr/>
        </p:nvSpPr>
        <p:spPr>
          <a:xfrm>
            <a:off x="11832198" y="14605297"/>
            <a:ext cx="3796871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14350" marR="0" indent="-51435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sz="3200" dirty="0"/>
              <a:t>Goals and Planning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(9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40CC14-EBDC-4C92-F924-03B3E4D5F191}"/>
              </a:ext>
            </a:extLst>
          </p:cNvPr>
          <p:cNvSpPr txBox="1"/>
          <p:nvPr/>
        </p:nvSpPr>
        <p:spPr>
          <a:xfrm>
            <a:off x="11660339" y="27967923"/>
            <a:ext cx="4154341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14350" marR="0" indent="-51435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14"/>
              <a:tabLst/>
            </a:pPr>
            <a:r>
              <a:rPr lang="en-US" sz="3200" dirty="0"/>
              <a:t>Scheduled 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Consequences (10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A246C8-86F5-BB2E-8D45-C0B0E4F8CFD0}"/>
              </a:ext>
            </a:extLst>
          </p:cNvPr>
          <p:cNvSpPr txBox="1"/>
          <p:nvPr/>
        </p:nvSpPr>
        <p:spPr>
          <a:xfrm>
            <a:off x="12457571" y="28946290"/>
            <a:ext cx="2480805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15.  Self-Belief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(4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C814E4-55BD-538F-090A-F4E3DC1E059A}"/>
              </a:ext>
            </a:extLst>
          </p:cNvPr>
          <p:cNvSpPr txBox="1"/>
          <p:nvPr/>
        </p:nvSpPr>
        <p:spPr>
          <a:xfrm>
            <a:off x="11979880" y="30011213"/>
            <a:ext cx="3436196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16.  Covert Learning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(3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5AEEF9-7839-368F-09F3-E45A27961595}"/>
              </a:ext>
            </a:extLst>
          </p:cNvPr>
          <p:cNvSpPr txBox="1"/>
          <p:nvPr/>
        </p:nvSpPr>
        <p:spPr>
          <a:xfrm>
            <a:off x="11833599" y="17686748"/>
            <a:ext cx="385938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4.  Shaping Knowledge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(4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1CD1E8-849E-82C9-358A-14669E5D4C9E}"/>
              </a:ext>
            </a:extLst>
          </p:cNvPr>
          <p:cNvSpPr txBox="1"/>
          <p:nvPr/>
        </p:nvSpPr>
        <p:spPr>
          <a:xfrm>
            <a:off x="12245435" y="16631489"/>
            <a:ext cx="2984148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3.  Social Support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(3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ABC1C4-46A9-0B8C-7822-B922661F030A}"/>
              </a:ext>
            </a:extLst>
          </p:cNvPr>
          <p:cNvSpPr txBox="1"/>
          <p:nvPr/>
        </p:nvSpPr>
        <p:spPr>
          <a:xfrm>
            <a:off x="11980941" y="15637615"/>
            <a:ext cx="3513139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14350" marR="0" indent="-51435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2"/>
              <a:tabLst/>
            </a:pPr>
            <a:r>
              <a:rPr lang="en-US" sz="3200" dirty="0"/>
              <a:t>Feedback and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 Monitoring (7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CDB5A40-6C9A-4E47-029F-D857C08CB3CD}"/>
              </a:ext>
            </a:extLst>
          </p:cNvPr>
          <p:cNvSpPr txBox="1"/>
          <p:nvPr/>
        </p:nvSpPr>
        <p:spPr>
          <a:xfrm>
            <a:off x="12073653" y="22830602"/>
            <a:ext cx="3248643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14350" marR="0" indent="-51435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9"/>
              <a:tabLst/>
            </a:pPr>
            <a:r>
              <a:rPr lang="en-US" sz="3200" dirty="0"/>
              <a:t>Comparison of 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Outcomes (3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40B0BE3-E1A8-C298-CC5F-ADF602B05E93}"/>
              </a:ext>
            </a:extLst>
          </p:cNvPr>
          <p:cNvSpPr txBox="1"/>
          <p:nvPr/>
        </p:nvSpPr>
        <p:spPr>
          <a:xfrm>
            <a:off x="11965385" y="21811641"/>
            <a:ext cx="3574053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14350" marR="0" indent="-51435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8"/>
              <a:tabLst/>
            </a:pPr>
            <a:r>
              <a:rPr lang="en-US" sz="3200" dirty="0"/>
              <a:t>Repetition and 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Substitution (7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2E32DE-D507-5138-D6FC-CD994FA9207E}"/>
              </a:ext>
            </a:extLst>
          </p:cNvPr>
          <p:cNvSpPr txBox="1"/>
          <p:nvPr/>
        </p:nvSpPr>
        <p:spPr>
          <a:xfrm>
            <a:off x="11600021" y="18732255"/>
            <a:ext cx="4340289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5.  Natural Consequences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(4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CF8C9E-5685-555F-F40D-2F3E0644EE60}"/>
              </a:ext>
            </a:extLst>
          </p:cNvPr>
          <p:cNvSpPr txBox="1"/>
          <p:nvPr/>
        </p:nvSpPr>
        <p:spPr>
          <a:xfrm>
            <a:off x="12391983" y="20756255"/>
            <a:ext cx="2655533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7.  Associations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(8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CF5910-7D42-8EC1-3F23-384F58858DF1}"/>
              </a:ext>
            </a:extLst>
          </p:cNvPr>
          <p:cNvSpPr txBox="1"/>
          <p:nvPr/>
        </p:nvSpPr>
        <p:spPr>
          <a:xfrm>
            <a:off x="12101845" y="19695781"/>
            <a:ext cx="3235820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14350" marR="0" indent="-51435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6"/>
              <a:tabLst/>
            </a:pPr>
            <a:r>
              <a:rPr lang="en-US" sz="3200" dirty="0"/>
              <a:t>Comparison of 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 err="1"/>
              <a:t>Behaviour</a:t>
            </a:r>
            <a:r>
              <a:rPr lang="en-US" sz="3200" dirty="0"/>
              <a:t> (3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018CBD-C4DC-B70D-55CA-4A019BD39628}"/>
              </a:ext>
            </a:extLst>
          </p:cNvPr>
          <p:cNvSpPr txBox="1"/>
          <p:nvPr/>
        </p:nvSpPr>
        <p:spPr>
          <a:xfrm>
            <a:off x="11749843" y="23862187"/>
            <a:ext cx="3896257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14350" marR="0" indent="-51435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10"/>
              <a:tabLst/>
            </a:pPr>
            <a:r>
              <a:rPr lang="en-US" sz="3200" dirty="0"/>
              <a:t>Reward and Threat 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(11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92C0911-0295-BFD5-B0A7-86EC1EB6C350}"/>
              </a:ext>
            </a:extLst>
          </p:cNvPr>
          <p:cNvSpPr txBox="1"/>
          <p:nvPr/>
        </p:nvSpPr>
        <p:spPr>
          <a:xfrm>
            <a:off x="12507884" y="24868340"/>
            <a:ext cx="2407067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14350" marR="0" indent="-51435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11"/>
              <a:tabLst/>
            </a:pPr>
            <a:r>
              <a:rPr lang="en-US" sz="3200" dirty="0"/>
              <a:t>Regulation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(7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C90E0D5-E7F2-367D-69EC-C4F77A126C0B}"/>
              </a:ext>
            </a:extLst>
          </p:cNvPr>
          <p:cNvSpPr txBox="1"/>
          <p:nvPr/>
        </p:nvSpPr>
        <p:spPr>
          <a:xfrm>
            <a:off x="12303013" y="25914366"/>
            <a:ext cx="2812627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514350" marR="0" indent="-51435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12"/>
              <a:tabLst/>
            </a:pPr>
            <a:r>
              <a:rPr lang="en-US" sz="3200" dirty="0"/>
              <a:t>Antecedents 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(6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A5D6968-074E-FC5B-C8A7-D9BC8F9593B1}"/>
              </a:ext>
            </a:extLst>
          </p:cNvPr>
          <p:cNvSpPr txBox="1"/>
          <p:nvPr/>
        </p:nvSpPr>
        <p:spPr>
          <a:xfrm>
            <a:off x="12659014" y="26930301"/>
            <a:ext cx="2096086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13.  Identity</a:t>
            </a:r>
          </a:p>
          <a:p>
            <a:pPr marR="0" algn="ctr" defTabSz="368686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/>
              <a:t>(5 BCTs)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368686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368686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368686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368686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2390</TotalTime>
  <Words>1072</Words>
  <Application>Microsoft Office PowerPoint</Application>
  <PresentationFormat>Custom</PresentationFormat>
  <Paragraphs>143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Georgia</vt:lpstr>
      <vt:lpstr>Times New Roman</vt:lpstr>
      <vt:lpstr>Wingdings</vt:lpstr>
      <vt:lpstr>Wingdings,Sans-Serif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Chloe Martinez</cp:lastModifiedBy>
  <cp:revision>1341</cp:revision>
  <dcterms:modified xsi:type="dcterms:W3CDTF">2025-08-06T18:39:40Z</dcterms:modified>
</cp:coreProperties>
</file>