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43891200" cy="32918400"/>
  <p:notesSz cx="7010400" cy="92964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246C37-3661-7CFC-28B8-B210D09DC503}" name="Christian Garcia" initials="CG" userId="S::ccgarcia05@unm.edu::7c356b24-1734-4a5a-a1ea-3aa8d2797c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CCD4DE"/>
    <a:srgbClr val="FFFFFF"/>
    <a:srgbClr val="C5E0B4"/>
    <a:srgbClr val="F8E8EA"/>
    <a:srgbClr val="EFC6CB"/>
    <a:srgbClr val="BA0C2F"/>
    <a:srgbClr val="BF1D30"/>
    <a:srgbClr val="A5A5A7"/>
    <a:srgbClr val="6061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701" autoAdjust="0"/>
    <p:restoredTop sz="94502" autoAdjust="0"/>
  </p:normalViewPr>
  <p:slideViewPr>
    <p:cSldViewPr snapToGrid="0">
      <p:cViewPr varScale="1">
        <p:scale>
          <a:sx n="18" d="100"/>
          <a:sy n="18" d="100"/>
        </p:scale>
        <p:origin x="1709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61B8059-EABB-4B56-B42D-6397384EAFC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EA42A3-C81C-4CE7-9828-04684F904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2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EA42A3-C81C-4CE7-9828-04684F9047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70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6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6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3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2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4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4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5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9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1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1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1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E498F-B25C-49EE-A978-1F9BBB46670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ateolab.yolasite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A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2171" y="354629"/>
            <a:ext cx="42936606" cy="4759848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6868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6133" y="5437154"/>
            <a:ext cx="9509143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INTRODUCTION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6133" y="6533217"/>
            <a:ext cx="9509143" cy="14201755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Substance use remains a significant concern among adolescents as they experience dynamic changes in mental health which can lead to adverse outcomes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self-efficacy and low self-esteem each predict higher substance use </a:t>
            </a:r>
            <a:r>
              <a:rPr lang="fr-F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</a:t>
            </a:r>
            <a:r>
              <a:rPr lang="fr-F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Kristjánsson</a:t>
            </a:r>
            <a:r>
              <a:rPr lang="fr-F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al., 2010; Richardson et al., 2013). 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Individuals with higher Purpose in Life experience more success in treating substance use disorder (Martin et al., 2011) and lower substance use (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Abramoski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al., 2018)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Supportive social relationships with adults and peers can be a protective factor against starting and escalating substance use (Gordon et al., 2020; Piko, 2000)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Objective: Examine factor structure of the resilience items from 2023 NM-YRRS, assess measurement invariance between demographic subgroups, and evaluate the concurrent validity of resilience items in predicting substance-related outcomes</a:t>
            </a:r>
          </a:p>
          <a:p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0279372" y="5428200"/>
            <a:ext cx="20657829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/>
                <a:ea typeface="Cambria"/>
              </a:rPr>
              <a:t>RESULTS</a:t>
            </a:r>
            <a:endParaRPr lang="en-US" sz="6000" b="1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274465" y="6527657"/>
            <a:ext cx="20662736" cy="26195114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 PLAN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975" indent="-561975">
              <a:buFont typeface="Wingdings,Sans-Serif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Confirmatory factor analysis (CFA) was conducted in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4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plus</a:t>
            </a:r>
            <a:r>
              <a:rPr lang="en-US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8.10 (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Muthén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Muthén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1998-2017) to examine 1-, 2-, and 3-factor structures for the resilience items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Multigroup CFA was used to assess for configural, metric, and scalar invariance of the resilience factors across sociodemographic (age, grade, race/ethnicity, language of administration)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Structural equation modeling was used to examine concurrent validity of the resilience factors related to substance-related outcomes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56133" y="20925936"/>
            <a:ext cx="9509144" cy="1212006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METHOD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6133" y="22127369"/>
            <a:ext cx="9509143" cy="10595401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03238" indent="-503238"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</a:p>
          <a:p>
            <a:pPr marL="502920" indent="-50292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Middle school students (N=17, 815) recruited throughout the state of New Mexico as part of the 2023 New Mexico Youth Risk &amp; Resiliency Survey (NM-YRRS)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Resilience Measures: set of 10 ‘resilience’ items on a 5-point response scale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Substance Use Measures: lifetime DUI passenger exposure, next year intentions to use cigarettes, willingness to use cigarettes, lifetime prevalence of e-cigarette use, lifetime prevalence of alcohol use, lifetime prevalence of cannabis use, lifetime drug count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1246388" y="29502720"/>
            <a:ext cx="12142573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CONTACT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B6C9478-9E66-4F5F-842E-B056FCAFD8B2}"/>
              </a:ext>
            </a:extLst>
          </p:cNvPr>
          <p:cNvSpPr/>
          <p:nvPr/>
        </p:nvSpPr>
        <p:spPr>
          <a:xfrm>
            <a:off x="31256204" y="5434090"/>
            <a:ext cx="12135867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RESULTS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E18B17D-45E8-4BB5-9D60-3BB0BBF6E8C2}"/>
              </a:ext>
            </a:extLst>
          </p:cNvPr>
          <p:cNvSpPr/>
          <p:nvPr/>
        </p:nvSpPr>
        <p:spPr>
          <a:xfrm>
            <a:off x="31256204" y="6527656"/>
            <a:ext cx="12142573" cy="13146179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61975" indent="-561975">
              <a:buFont typeface="Wingdings,Sans-Serif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 Structure: The CFA model (see Figure) supported a 3-factor structure of resilience items, which included social support (4 items), purpose in life (3 items), and self-esteem/self-efficacy (3 items), </a:t>
            </a:r>
            <a:r>
              <a:rPr lang="en-US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693.8, </a:t>
            </a:r>
            <a:r>
              <a:rPr lang="en-US" sz="4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df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=32,</a:t>
            </a:r>
            <a:r>
              <a:rPr lang="en-US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p&lt;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.0001, CFI=.962, TLI=.947, RMSEA=.037, SRMR=.036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Invariance Testing: We found support for metric and scalar invariance across every demographic group that we compared including sex, age, grade, language of administration, and racial/ethnic groups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 Validity: At the bivariate level, we found social support, purpose in life, and self-esteem/self-efficacy had significant negative correlations with every substance use outcome, ranging from small to moderate (see Table 1)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multivariate level, social support consistently uniquely predicted lower substance use; self-efficacy/self-esteem often had the strongest protective effects; purpose in life had some significant positive associations with substance use outcomes (i.e., suppression effect)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7D03FD3-7826-47C7-ACEF-7F86F299DEE3}"/>
              </a:ext>
            </a:extLst>
          </p:cNvPr>
          <p:cNvSpPr/>
          <p:nvPr/>
        </p:nvSpPr>
        <p:spPr>
          <a:xfrm>
            <a:off x="31256204" y="30602177"/>
            <a:ext cx="12132757" cy="2120593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E-mail: vhernandez@unm.edu </a:t>
            </a:r>
          </a:p>
          <a:p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Website: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hlinkClick r:id="rId3"/>
              </a:rPr>
              <a:t>http://mateolab.yolasite.com/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6775A64A-E77C-0079-041D-573D7FF2154F}"/>
              </a:ext>
            </a:extLst>
          </p:cNvPr>
          <p:cNvSpPr txBox="1"/>
          <p:nvPr/>
        </p:nvSpPr>
        <p:spPr>
          <a:xfrm>
            <a:off x="7521322" y="814141"/>
            <a:ext cx="28593644" cy="32316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/>
            </a:pPr>
            <a:r>
              <a:rPr lang="en-US" sz="6400" b="1" dirty="0">
                <a:latin typeface="Georgia" panose="02040502050405020303" pitchFamily="18" charset="0"/>
              </a:rPr>
              <a:t>Resilience Factors and Substance Use among Middle School Students from the 2023 New Mexico Youth Risk Resiliency Survey </a:t>
            </a:r>
          </a:p>
          <a:p>
            <a:pPr algn="ctr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Vanessa C. Hernandez, Chloe E. Martinez, Joey C. Mok, Ricardo A. Rubio, Matthew R. Pearson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</a:endParaRPr>
          </a:p>
          <a:p>
            <a:pPr algn="ctr"/>
            <a:r>
              <a:rPr lang="en-US" sz="3600" dirty="0">
                <a:latin typeface="Georgia" panose="02040502050405020303" pitchFamily="18" charset="0"/>
              </a:rPr>
              <a:t>Center on Alcohol, Substance use, And Addictions, University of New Mexico</a:t>
            </a:r>
            <a:endParaRPr lang="en-US" sz="3600" baseline="30000" dirty="0">
              <a:latin typeface="Georgia" panose="02040502050405020303" pitchFamily="18" charset="0"/>
            </a:endParaRPr>
          </a:p>
        </p:txBody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5C67EC63-A995-33FD-0E74-07D46B83D6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11494" y="377133"/>
            <a:ext cx="7156895" cy="475984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93D2EC6-6ECE-48F0-9C12-60460E86A8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876" y="354629"/>
            <a:ext cx="7156895" cy="4759848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236CC5BD-AB16-14D9-0F6F-AAFEBD1DD2A3}"/>
              </a:ext>
            </a:extLst>
          </p:cNvPr>
          <p:cNvSpPr/>
          <p:nvPr/>
        </p:nvSpPr>
        <p:spPr>
          <a:xfrm>
            <a:off x="14470800" y="16435365"/>
            <a:ext cx="4249781" cy="3971108"/>
          </a:xfrm>
          <a:prstGeom prst="ellipse">
            <a:avLst/>
          </a:prstGeom>
          <a:solidFill>
            <a:schemeClr val="tx2">
              <a:lumMod val="50000"/>
              <a:lumOff val="50000"/>
            </a:schemeClr>
          </a:solidFill>
          <a:ln w="635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 In Life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EA47B28-CEA7-B7D9-543E-2FC8A20FA738}"/>
              </a:ext>
            </a:extLst>
          </p:cNvPr>
          <p:cNvSpPr/>
          <p:nvPr/>
        </p:nvSpPr>
        <p:spPr>
          <a:xfrm>
            <a:off x="10863870" y="21413001"/>
            <a:ext cx="4249781" cy="397110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35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n w="0"/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 Efficacy/ Self-Esteem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5F93A22-1941-90EE-979B-F24DC99A2350}"/>
              </a:ext>
            </a:extLst>
          </p:cNvPr>
          <p:cNvSpPr/>
          <p:nvPr/>
        </p:nvSpPr>
        <p:spPr>
          <a:xfrm>
            <a:off x="10863870" y="11472580"/>
            <a:ext cx="4249781" cy="39711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63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Support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301D32B-F936-F979-69D0-03F485606736}"/>
              </a:ext>
            </a:extLst>
          </p:cNvPr>
          <p:cNvCxnSpPr>
            <a:cxnSpLocks/>
            <a:stCxn id="4" idx="6"/>
            <a:endCxn id="36" idx="1"/>
          </p:cNvCxnSpPr>
          <p:nvPr/>
        </p:nvCxnSpPr>
        <p:spPr>
          <a:xfrm flipV="1">
            <a:off x="15113651" y="11441100"/>
            <a:ext cx="4891979" cy="2017034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72374D0-9C42-CA53-FAE6-98ED316A685A}"/>
              </a:ext>
            </a:extLst>
          </p:cNvPr>
          <p:cNvCxnSpPr>
            <a:cxnSpLocks/>
            <a:stCxn id="4" idx="6"/>
          </p:cNvCxnSpPr>
          <p:nvPr/>
        </p:nvCxnSpPr>
        <p:spPr>
          <a:xfrm flipV="1">
            <a:off x="15113652" y="12461293"/>
            <a:ext cx="8596137" cy="996848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54E0A02-DF3B-02BC-44F7-EC6D22C83CC7}"/>
              </a:ext>
            </a:extLst>
          </p:cNvPr>
          <p:cNvCxnSpPr>
            <a:cxnSpLocks/>
            <a:stCxn id="4" idx="6"/>
            <a:endCxn id="38" idx="1"/>
          </p:cNvCxnSpPr>
          <p:nvPr/>
        </p:nvCxnSpPr>
        <p:spPr>
          <a:xfrm>
            <a:off x="15113651" y="13458134"/>
            <a:ext cx="8525944" cy="1184439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F3AA6A6-8471-04CB-DC87-109E535D9DF5}"/>
              </a:ext>
            </a:extLst>
          </p:cNvPr>
          <p:cNvCxnSpPr>
            <a:cxnSpLocks/>
            <a:stCxn id="4" idx="6"/>
            <a:endCxn id="39" idx="1"/>
          </p:cNvCxnSpPr>
          <p:nvPr/>
        </p:nvCxnSpPr>
        <p:spPr>
          <a:xfrm>
            <a:off x="15113651" y="13458134"/>
            <a:ext cx="4856003" cy="2281083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25DCF2E-C08B-EAFB-21E0-84B07CDC830F}"/>
              </a:ext>
            </a:extLst>
          </p:cNvPr>
          <p:cNvCxnSpPr>
            <a:cxnSpLocks/>
            <a:stCxn id="2" idx="6"/>
            <a:endCxn id="40" idx="1"/>
          </p:cNvCxnSpPr>
          <p:nvPr/>
        </p:nvCxnSpPr>
        <p:spPr>
          <a:xfrm flipV="1">
            <a:off x="18720581" y="17064908"/>
            <a:ext cx="4906054" cy="1356011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240C3CC-7E43-6B81-C5CA-E08CDB24AC03}"/>
              </a:ext>
            </a:extLst>
          </p:cNvPr>
          <p:cNvCxnSpPr>
            <a:cxnSpLocks/>
            <a:stCxn id="2" idx="6"/>
            <a:endCxn id="42" idx="1"/>
          </p:cNvCxnSpPr>
          <p:nvPr/>
        </p:nvCxnSpPr>
        <p:spPr>
          <a:xfrm flipV="1">
            <a:off x="18720581" y="18420501"/>
            <a:ext cx="8563036" cy="418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CD0601D-1A5B-FFC4-9E56-0EF0C5275F01}"/>
              </a:ext>
            </a:extLst>
          </p:cNvPr>
          <p:cNvCxnSpPr>
            <a:cxnSpLocks/>
            <a:stCxn id="2" idx="6"/>
            <a:endCxn id="43" idx="1"/>
          </p:cNvCxnSpPr>
          <p:nvPr/>
        </p:nvCxnSpPr>
        <p:spPr>
          <a:xfrm>
            <a:off x="18720581" y="18420919"/>
            <a:ext cx="4933906" cy="147422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6192237-1CE1-7BE5-CFAD-95D14B8EE7F2}"/>
              </a:ext>
            </a:extLst>
          </p:cNvPr>
          <p:cNvCxnSpPr>
            <a:cxnSpLocks/>
            <a:stCxn id="3" idx="6"/>
            <a:endCxn id="44" idx="1"/>
          </p:cNvCxnSpPr>
          <p:nvPr/>
        </p:nvCxnSpPr>
        <p:spPr>
          <a:xfrm flipV="1">
            <a:off x="15113651" y="22028969"/>
            <a:ext cx="4858342" cy="1369586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82E1A4D-4970-D0E5-86BE-592169F32396}"/>
              </a:ext>
            </a:extLst>
          </p:cNvPr>
          <p:cNvCxnSpPr>
            <a:cxnSpLocks/>
            <a:stCxn id="3" idx="6"/>
            <a:endCxn id="45" idx="1"/>
          </p:cNvCxnSpPr>
          <p:nvPr/>
        </p:nvCxnSpPr>
        <p:spPr>
          <a:xfrm flipV="1">
            <a:off x="15113651" y="23375313"/>
            <a:ext cx="8525944" cy="23242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AC15FF4-5B28-3FD9-6AE9-38BEE2DEE198}"/>
              </a:ext>
            </a:extLst>
          </p:cNvPr>
          <p:cNvCxnSpPr>
            <a:cxnSpLocks/>
            <a:stCxn id="3" idx="6"/>
            <a:endCxn id="46" idx="1"/>
          </p:cNvCxnSpPr>
          <p:nvPr/>
        </p:nvCxnSpPr>
        <p:spPr>
          <a:xfrm>
            <a:off x="15113651" y="23398555"/>
            <a:ext cx="4820090" cy="1331494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243CE12-20C9-8478-B864-7C50F758E50A}"/>
              </a:ext>
            </a:extLst>
          </p:cNvPr>
          <p:cNvSpPr txBox="1"/>
          <p:nvPr/>
        </p:nvSpPr>
        <p:spPr>
          <a:xfrm>
            <a:off x="16893358" y="11644563"/>
            <a:ext cx="148204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.650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E7CD80-28A4-BBBF-FDE5-69CCB206107D}"/>
              </a:ext>
            </a:extLst>
          </p:cNvPr>
          <p:cNvSpPr txBox="1"/>
          <p:nvPr/>
        </p:nvSpPr>
        <p:spPr>
          <a:xfrm>
            <a:off x="18249156" y="12321233"/>
            <a:ext cx="148204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.598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9E4FD7-577E-432C-3CB8-73BA2DCCC28D}"/>
              </a:ext>
            </a:extLst>
          </p:cNvPr>
          <p:cNvSpPr txBox="1"/>
          <p:nvPr/>
        </p:nvSpPr>
        <p:spPr>
          <a:xfrm>
            <a:off x="18237725" y="13901038"/>
            <a:ext cx="148204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.568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D88954-87F8-82FD-A7A7-913FE0984022}"/>
              </a:ext>
            </a:extLst>
          </p:cNvPr>
          <p:cNvSpPr txBox="1"/>
          <p:nvPr/>
        </p:nvSpPr>
        <p:spPr>
          <a:xfrm>
            <a:off x="16927848" y="14737519"/>
            <a:ext cx="148204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.558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FD3B3E7-E4F6-5B3B-C361-95DD19DAA86D}"/>
              </a:ext>
            </a:extLst>
          </p:cNvPr>
          <p:cNvSpPr txBox="1"/>
          <p:nvPr/>
        </p:nvSpPr>
        <p:spPr>
          <a:xfrm>
            <a:off x="19933740" y="17149203"/>
            <a:ext cx="1048685" cy="68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.800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954CD43-0D9B-AB6B-2923-8A55736544F0}"/>
              </a:ext>
            </a:extLst>
          </p:cNvPr>
          <p:cNvSpPr txBox="1"/>
          <p:nvPr/>
        </p:nvSpPr>
        <p:spPr>
          <a:xfrm>
            <a:off x="21079078" y="17802715"/>
            <a:ext cx="1048685" cy="68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.814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F3C2CC-2F91-2B1B-1C9A-19AC68CFD043}"/>
              </a:ext>
            </a:extLst>
          </p:cNvPr>
          <p:cNvSpPr txBox="1"/>
          <p:nvPr/>
        </p:nvSpPr>
        <p:spPr>
          <a:xfrm>
            <a:off x="19933740" y="18990571"/>
            <a:ext cx="1048685" cy="68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.734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76AFE18-91BB-524D-3D15-065678788434}"/>
              </a:ext>
            </a:extLst>
          </p:cNvPr>
          <p:cNvSpPr txBox="1"/>
          <p:nvPr/>
        </p:nvSpPr>
        <p:spPr>
          <a:xfrm>
            <a:off x="17094478" y="21812129"/>
            <a:ext cx="1048685" cy="68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.624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61257A-850E-A166-CE0A-18882612EB3D}"/>
              </a:ext>
            </a:extLst>
          </p:cNvPr>
          <p:cNvSpPr txBox="1"/>
          <p:nvPr/>
        </p:nvSpPr>
        <p:spPr>
          <a:xfrm>
            <a:off x="18086292" y="22697437"/>
            <a:ext cx="1048685" cy="68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.834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B621734-4239-44D7-D995-378E7291252B}"/>
              </a:ext>
            </a:extLst>
          </p:cNvPr>
          <p:cNvSpPr txBox="1"/>
          <p:nvPr/>
        </p:nvSpPr>
        <p:spPr>
          <a:xfrm>
            <a:off x="17094478" y="24138238"/>
            <a:ext cx="1048685" cy="68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.781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84095F-7A99-D81C-E178-3FE5E343724F}"/>
              </a:ext>
            </a:extLst>
          </p:cNvPr>
          <p:cNvSpPr txBox="1"/>
          <p:nvPr/>
        </p:nvSpPr>
        <p:spPr>
          <a:xfrm>
            <a:off x="14372636" y="15496863"/>
            <a:ext cx="148204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.763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07E97E-D94E-4CE2-AA4D-C41FC1A0EAFB}"/>
              </a:ext>
            </a:extLst>
          </p:cNvPr>
          <p:cNvSpPr txBox="1"/>
          <p:nvPr/>
        </p:nvSpPr>
        <p:spPr>
          <a:xfrm>
            <a:off x="14250713" y="20617297"/>
            <a:ext cx="148204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.918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0896442-0D1D-82CC-4902-EB8B22837B6F}"/>
              </a:ext>
            </a:extLst>
          </p:cNvPr>
          <p:cNvSpPr txBox="1"/>
          <p:nvPr/>
        </p:nvSpPr>
        <p:spPr>
          <a:xfrm>
            <a:off x="11700900" y="18041242"/>
            <a:ext cx="148204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.664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3EEF7E7-FA7F-82BA-D62A-700FD72014B9}"/>
              </a:ext>
            </a:extLst>
          </p:cNvPr>
          <p:cNvSpPr/>
          <p:nvPr/>
        </p:nvSpPr>
        <p:spPr>
          <a:xfrm>
            <a:off x="20005630" y="10464765"/>
            <a:ext cx="3327956" cy="19526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194505">
              <a:defRPr/>
            </a:pPr>
            <a:r>
              <a:rPr lang="en-US" sz="3360" dirty="0">
                <a:solidFill>
                  <a:srgbClr val="E8E8E8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 </a:t>
            </a:r>
          </a:p>
          <a:p>
            <a:pPr algn="ctr" defTabSz="2194505">
              <a:defRPr/>
            </a:pPr>
            <a:r>
              <a:rPr lang="en-US" sz="3360" dirty="0">
                <a:solidFill>
                  <a:srgbClr val="E8E8E8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</a:p>
          <a:p>
            <a:pPr algn="ctr" defTabSz="2194505">
              <a:defRPr/>
            </a:pPr>
            <a:r>
              <a:rPr lang="en-US" sz="3360" dirty="0">
                <a:solidFill>
                  <a:srgbClr val="E8E8E8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R²= .423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C1FF146-6F63-C674-FB1F-5B74C8E3D05D}"/>
              </a:ext>
            </a:extLst>
          </p:cNvPr>
          <p:cNvSpPr/>
          <p:nvPr/>
        </p:nvSpPr>
        <p:spPr>
          <a:xfrm>
            <a:off x="23626635" y="11452713"/>
            <a:ext cx="3327956" cy="19526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 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R²= .358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37878B7-36CB-52CE-CE17-D3F356A6457E}"/>
              </a:ext>
            </a:extLst>
          </p:cNvPr>
          <p:cNvSpPr/>
          <p:nvPr/>
        </p:nvSpPr>
        <p:spPr>
          <a:xfrm>
            <a:off x="23639595" y="13666238"/>
            <a:ext cx="3327956" cy="19526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Community 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R²= .323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7B9AF12-3441-42E8-9D7F-09AF06725B3E}"/>
              </a:ext>
            </a:extLst>
          </p:cNvPr>
          <p:cNvSpPr/>
          <p:nvPr/>
        </p:nvSpPr>
        <p:spPr>
          <a:xfrm>
            <a:off x="19969654" y="14762882"/>
            <a:ext cx="3327956" cy="19526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Peer 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R²= .312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10DFA36-43A6-5B54-F6DF-3CE129E7489D}"/>
              </a:ext>
            </a:extLst>
          </p:cNvPr>
          <p:cNvSpPr/>
          <p:nvPr/>
        </p:nvSpPr>
        <p:spPr>
          <a:xfrm>
            <a:off x="23626635" y="16088573"/>
            <a:ext cx="3327956" cy="1952669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5715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R²= .640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E779765-E573-DAED-02B1-4789C3CA291B}"/>
              </a:ext>
            </a:extLst>
          </p:cNvPr>
          <p:cNvSpPr/>
          <p:nvPr/>
        </p:nvSpPr>
        <p:spPr>
          <a:xfrm>
            <a:off x="27283617" y="17444166"/>
            <a:ext cx="3327956" cy="1952669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635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Direction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R²= .662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A320A0C-917C-BB91-3466-0E8F0E1F415B}"/>
              </a:ext>
            </a:extLst>
          </p:cNvPr>
          <p:cNvSpPr/>
          <p:nvPr/>
        </p:nvSpPr>
        <p:spPr>
          <a:xfrm>
            <a:off x="23654487" y="18918804"/>
            <a:ext cx="3327956" cy="1952669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635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Engagement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R²= .539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A4D3F35-7FE8-7F4F-0E96-503531FA0AD0}"/>
              </a:ext>
            </a:extLst>
          </p:cNvPr>
          <p:cNvSpPr/>
          <p:nvPr/>
        </p:nvSpPr>
        <p:spPr>
          <a:xfrm>
            <a:off x="19971993" y="21052634"/>
            <a:ext cx="3327956" cy="19526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Coping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R²= .390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F108EFD-753D-78DC-B8B7-711BD3C82707}"/>
              </a:ext>
            </a:extLst>
          </p:cNvPr>
          <p:cNvSpPr/>
          <p:nvPr/>
        </p:nvSpPr>
        <p:spPr>
          <a:xfrm>
            <a:off x="23639595" y="22398978"/>
            <a:ext cx="3327956" cy="19526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Confidence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R²= .695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B20C15C-CFE1-4853-C6D6-F938BF91C7EC}"/>
              </a:ext>
            </a:extLst>
          </p:cNvPr>
          <p:cNvSpPr/>
          <p:nvPr/>
        </p:nvSpPr>
        <p:spPr>
          <a:xfrm>
            <a:off x="19933741" y="23753714"/>
            <a:ext cx="3327956" cy="19526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am Good</a:t>
            </a:r>
          </a:p>
          <a:p>
            <a:pPr algn="ctr"/>
            <a:r>
              <a:rPr lang="en-US" sz="336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R²= .609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401E73A-B4D3-2F50-E6A6-9DDFD0405204}"/>
              </a:ext>
            </a:extLst>
          </p:cNvPr>
          <p:cNvCxnSpPr>
            <a:cxnSpLocks/>
            <a:stCxn id="4" idx="4"/>
            <a:endCxn id="3" idx="0"/>
          </p:cNvCxnSpPr>
          <p:nvPr/>
        </p:nvCxnSpPr>
        <p:spPr>
          <a:xfrm>
            <a:off x="12988760" y="15443688"/>
            <a:ext cx="0" cy="5969313"/>
          </a:xfrm>
          <a:prstGeom prst="straightConnector1">
            <a:avLst/>
          </a:prstGeom>
          <a:ln w="635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0C629E8-5A49-5B30-2FBD-9978392BC2E7}"/>
              </a:ext>
            </a:extLst>
          </p:cNvPr>
          <p:cNvCxnSpPr>
            <a:stCxn id="4" idx="5"/>
            <a:endCxn id="2" idx="0"/>
          </p:cNvCxnSpPr>
          <p:nvPr/>
        </p:nvCxnSpPr>
        <p:spPr>
          <a:xfrm>
            <a:off x="14491285" y="14862133"/>
            <a:ext cx="2104406" cy="1573232"/>
          </a:xfrm>
          <a:prstGeom prst="straightConnector1">
            <a:avLst/>
          </a:prstGeom>
          <a:ln w="635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6C8F1CB-99A6-0E3D-D670-F895698E931F}"/>
              </a:ext>
            </a:extLst>
          </p:cNvPr>
          <p:cNvCxnSpPr>
            <a:stCxn id="3" idx="7"/>
            <a:endCxn id="2" idx="4"/>
          </p:cNvCxnSpPr>
          <p:nvPr/>
        </p:nvCxnSpPr>
        <p:spPr>
          <a:xfrm flipV="1">
            <a:off x="14491285" y="20406473"/>
            <a:ext cx="2104406" cy="1588083"/>
          </a:xfrm>
          <a:prstGeom prst="straightConnector1">
            <a:avLst/>
          </a:prstGeom>
          <a:ln w="635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0B1A98E1-36DC-CE70-6DC6-14B17553E2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709917"/>
              </p:ext>
            </p:extLst>
          </p:nvPr>
        </p:nvGraphicFramePr>
        <p:xfrm>
          <a:off x="10930527" y="26311366"/>
          <a:ext cx="19432777" cy="528823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6243786">
                  <a:extLst>
                    <a:ext uri="{9D8B030D-6E8A-4147-A177-3AD203B41FA5}">
                      <a16:colId xmlns:a16="http://schemas.microsoft.com/office/drawing/2014/main" val="2041152103"/>
                    </a:ext>
                  </a:extLst>
                </a:gridCol>
                <a:gridCol w="1710813">
                  <a:extLst>
                    <a:ext uri="{9D8B030D-6E8A-4147-A177-3AD203B41FA5}">
                      <a16:colId xmlns:a16="http://schemas.microsoft.com/office/drawing/2014/main" val="1876983028"/>
                    </a:ext>
                  </a:extLst>
                </a:gridCol>
                <a:gridCol w="2035277">
                  <a:extLst>
                    <a:ext uri="{9D8B030D-6E8A-4147-A177-3AD203B41FA5}">
                      <a16:colId xmlns:a16="http://schemas.microsoft.com/office/drawing/2014/main" val="803818832"/>
                    </a:ext>
                  </a:extLst>
                </a:gridCol>
                <a:gridCol w="2120081">
                  <a:extLst>
                    <a:ext uri="{9D8B030D-6E8A-4147-A177-3AD203B41FA5}">
                      <a16:colId xmlns:a16="http://schemas.microsoft.com/office/drawing/2014/main" val="259990632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4032014494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266956045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826501205"/>
                    </a:ext>
                  </a:extLst>
                </a:gridCol>
                <a:gridCol w="1379220">
                  <a:extLst>
                    <a:ext uri="{9D8B030D-6E8A-4147-A177-3AD203B41FA5}">
                      <a16:colId xmlns:a16="http://schemas.microsoft.com/office/drawing/2014/main" val="3868826400"/>
                    </a:ext>
                  </a:extLst>
                </a:gridCol>
              </a:tblGrid>
              <a:tr h="524521">
                <a:tc gridSpan="8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750" b="1" i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1. Associations between Resilience Factors and Substance-Related Outcomes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3975200"/>
                  </a:ext>
                </a:extLst>
              </a:tr>
              <a:tr h="4578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75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75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Support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 in Life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Self-Esteem/ Self-Efficacy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Support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 in Life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Self-Esteem/ Self-Efficacy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75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558079"/>
                  </a:ext>
                </a:extLst>
              </a:tr>
              <a:tr h="23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75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Outcome</a:t>
                      </a:r>
                      <a:endParaRPr lang="en-US" sz="275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750" b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75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7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7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l-GR" sz="2750" b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l-GR" sz="275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7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β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7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β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750" b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750" b="0" u="none" strike="noStrike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75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5438219"/>
                  </a:ext>
                </a:extLst>
              </a:tr>
              <a:tr h="45780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75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Lifetime prevalence - DUI-A Passenger </a:t>
                      </a:r>
                      <a:endParaRPr lang="en-US" sz="275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-.169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-.169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-.209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-.164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.350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-.477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.087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0760263"/>
                  </a:ext>
                </a:extLst>
              </a:tr>
              <a:tr h="23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750" b="0" u="none" strike="noStrike" cap="none" spc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Next year intentions – cigarette use</a:t>
                      </a:r>
                      <a:endParaRPr lang="en-US" sz="2750" b="0" i="0" u="none" strike="noStrike" cap="none" spc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-.231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-.250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-.255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-.112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.030</a:t>
                      </a:r>
                      <a:endParaRPr lang="en-US" sz="275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-.184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.072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648423"/>
                  </a:ext>
                </a:extLst>
              </a:tr>
              <a:tr h="23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750" b="0" u="none" strike="noStrike" cap="none" spc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Willingness – cigarette use</a:t>
                      </a:r>
                      <a:endParaRPr lang="en-US" sz="2750" b="0" i="0" u="none" strike="noStrike" cap="none" spc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-.248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-.287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-.301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-.092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.220</a:t>
                      </a:r>
                      <a:endParaRPr lang="en-US" sz="275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-.260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.096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12831"/>
                  </a:ext>
                </a:extLst>
              </a:tr>
              <a:tr h="23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75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Lifetime prevalence – e-cigarette use</a:t>
                      </a:r>
                      <a:endParaRPr lang="en-US" sz="275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-.202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-.202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-.250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-.191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.409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-.557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.118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047363"/>
                  </a:ext>
                </a:extLst>
              </a:tr>
              <a:tr h="45780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75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30 Day Use - # of forms of tobacco use</a:t>
                      </a:r>
                      <a:endParaRPr lang="en-US" sz="275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-.203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-.198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-.206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-.141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.081</a:t>
                      </a:r>
                      <a:endParaRPr lang="en-US" sz="275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-.187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.052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3165247"/>
                  </a:ext>
                </a:extLst>
              </a:tr>
              <a:tr h="23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750" b="0" u="none" strike="noStrike" cap="none" spc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Lifetime prevalence – alcohol use</a:t>
                      </a:r>
                      <a:endParaRPr lang="en-US" sz="2750" b="0" i="0" u="none" strike="noStrike" cap="none" spc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-.180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-.182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-.233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-.168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.410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-.547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.101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0586852"/>
                  </a:ext>
                </a:extLst>
              </a:tr>
              <a:tr h="23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75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Lifetime prevalence – cannabis use</a:t>
                      </a:r>
                      <a:endParaRPr lang="en-US" sz="275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-.182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-.166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-.215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-.254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.553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-.651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.139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929780"/>
                  </a:ext>
                </a:extLst>
              </a:tr>
              <a:tr h="920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750" b="0" u="none" strike="noStrik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Lifetime  – drug count</a:t>
                      </a:r>
                      <a:endParaRPr lang="en-US" sz="2750" b="0" i="0" u="none" strike="noStrik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-.237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-.244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-.280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-.156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.237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-.394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75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.094</a:t>
                      </a:r>
                      <a:endParaRPr lang="en-US" sz="275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1349507"/>
                  </a:ext>
                </a:extLst>
              </a:tr>
            </a:tbl>
          </a:graphicData>
        </a:graphic>
      </p:graphicFrame>
      <p:sp>
        <p:nvSpPr>
          <p:cNvPr id="51" name="Rectangle 50">
            <a:extLst>
              <a:ext uri="{FF2B5EF4-FFF2-40B4-BE49-F238E27FC236}">
                <a16:creationId xmlns:a16="http://schemas.microsoft.com/office/drawing/2014/main" id="{09CBE9FF-47B3-2374-8CB0-4EBD61F1F6BD}"/>
              </a:ext>
            </a:extLst>
          </p:cNvPr>
          <p:cNvSpPr/>
          <p:nvPr/>
        </p:nvSpPr>
        <p:spPr>
          <a:xfrm>
            <a:off x="31246389" y="19895138"/>
            <a:ext cx="12135867" cy="1210214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DISCUSSION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0A0943F-D0A4-D257-A25D-2559EFA82AC6}"/>
              </a:ext>
            </a:extLst>
          </p:cNvPr>
          <p:cNvSpPr/>
          <p:nvPr/>
        </p:nvSpPr>
        <p:spPr>
          <a:xfrm>
            <a:off x="31246388" y="21087013"/>
            <a:ext cx="12135867" cy="820426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findings indicate that the 3 resilience factors generally predict lower substance use among middle school students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we had strong support for the 3-factor structure, Purpose In Life and Self-Efficacy/Self-esteem were highly correlated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Relatedly, we observed reciprocal suppression effects such that Purpose in Life had positive associations with substance-related outcomes, and Self-Esteem/Self-Efficacy has stronger negative associations (compared to zero-order correlations)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hope to examine whether our findings replicate in an independent sample (e.g., 2025 NM-YRRS)</a:t>
            </a:r>
          </a:p>
        </p:txBody>
      </p:sp>
    </p:spTree>
    <p:extLst>
      <p:ext uri="{BB962C8B-B14F-4D97-AF65-F5344CB8AC3E}">
        <p14:creationId xmlns:p14="http://schemas.microsoft.com/office/powerpoint/2010/main" val="2688648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9536</TotalTime>
  <Words>955</Words>
  <Application>Microsoft Office PowerPoint</Application>
  <PresentationFormat>Custom</PresentationFormat>
  <Paragraphs>155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Times New Roman</vt:lpstr>
      <vt:lpstr>Wingdings</vt:lpstr>
      <vt:lpstr>Wingdings,Sans-Serif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Richards, Dylan K</dc:creator>
  <cp:lastModifiedBy>Matthew Pearson</cp:lastModifiedBy>
  <cp:revision>706</cp:revision>
  <cp:lastPrinted>2023-07-18T22:45:18Z</cp:lastPrinted>
  <dcterms:created xsi:type="dcterms:W3CDTF">2019-04-11T17:16:22Z</dcterms:created>
  <dcterms:modified xsi:type="dcterms:W3CDTF">2025-11-03T22:03:52Z</dcterms:modified>
</cp:coreProperties>
</file>