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246C37-3661-7CFC-28B8-B210D09DC503}" name="Christian Garcia" initials="CG" userId="S::ccgarcia05@unm.edu::7c356b24-1734-4a5a-a1ea-3aa8d2797c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CCE"/>
    <a:srgbClr val="BA0D30"/>
    <a:srgbClr val="CCD5DE"/>
    <a:srgbClr val="657D9D"/>
    <a:srgbClr val="EFC6CB"/>
    <a:srgbClr val="F8E8EA"/>
    <a:srgbClr val="BF1D30"/>
    <a:srgbClr val="A5A5A7"/>
    <a:srgbClr val="606166"/>
    <a:srgbClr val="0189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734" autoAdjust="0"/>
    <p:restoredTop sz="94669" autoAdjust="0"/>
  </p:normalViewPr>
  <p:slideViewPr>
    <p:cSldViewPr snapToGrid="0">
      <p:cViewPr varScale="1">
        <p:scale>
          <a:sx n="21" d="100"/>
          <a:sy n="21" d="100"/>
        </p:scale>
        <p:origin x="18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nguyen10@unm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s://mateolab.yolasit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A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354629"/>
            <a:ext cx="42936606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>
          <a:xfrm>
            <a:off x="456133" y="5437154"/>
            <a:ext cx="9509143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6133" y="6533217"/>
            <a:ext cx="9509143" cy="8253521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Youth substance use is linked to a broad range of negative outcomes such as mental health problems, academic decline, and higher risk of addictions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Resilience across ecological factors – home, school, peer, and community – may buffer against substance use and promote adaptive outcomes (Fleming &amp; Ledogar, 2008)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Objective: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seek to examine how resilience factors relate to substance-related outcomes to inform school-based policies and prevention efforts </a:t>
            </a:r>
          </a:p>
        </p:txBody>
      </p:sp>
      <p:sp>
        <p:nvSpPr>
          <p:cNvPr id="27" name="Rectangle 26"/>
          <p:cNvSpPr>
            <a:spLocks/>
          </p:cNvSpPr>
          <p:nvPr/>
        </p:nvSpPr>
        <p:spPr>
          <a:xfrm>
            <a:off x="10264940" y="5441444"/>
            <a:ext cx="229608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/>
                <a:ea typeface="Cambria"/>
              </a:rPr>
              <a:t>RESULTS</a:t>
            </a:r>
            <a:endParaRPr lang="en-US" sz="60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>
          <a:xfrm>
            <a:off x="10264941" y="6533217"/>
            <a:ext cx="22960842" cy="26215301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US" sz="4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0461" y="15104148"/>
            <a:ext cx="9509143" cy="1212006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METHOD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>
          <a:xfrm>
            <a:off x="508665" y="16338952"/>
            <a:ext cx="9512478" cy="16409566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03238" indent="-503238"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and Procedures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school students were recruited throughout the state of New Mexico to participate in the 2021 New Mexico Youth Risk &amp; Resiliency Survey (NM-YRRS) 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Survey completed during a single class period via scantron or web-based surveys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Resilience -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 of 8 resilience items on a 4-point response scale (“Not true at all.” “A little true,” “Pretty much true,” “Very much true”)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Substance use measures –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of 12 items that assessed use of cigarettes, e-cigarettes, alcohol, cannabis, and other drugs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Plan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Mplus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8.10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1998-2017) for all analyses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Confirmatory Factor Analysis, we selected the optimal structure based on model fit indices and factor interpretability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Structural Equation Modeling, we examined concurrent validity via multivariate associations with substance-related outcomes </a:t>
            </a:r>
          </a:p>
          <a:p>
            <a:pPr marL="571500" indent="-571500">
              <a:buFont typeface="Wingdings" pitchFamily="2" charset="2"/>
              <a:buChar char="v"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3539563" y="28572823"/>
            <a:ext cx="986171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 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B6C9478-9E66-4F5F-842E-B056FCAFD8B2}"/>
              </a:ext>
            </a:extLst>
          </p:cNvPr>
          <p:cNvSpPr/>
          <p:nvPr/>
        </p:nvSpPr>
        <p:spPr>
          <a:xfrm>
            <a:off x="33530353" y="5441444"/>
            <a:ext cx="9861718" cy="1092103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RESULTS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E18B17D-45E8-4BB5-9D60-3BB0BBF6E8C2}"/>
              </a:ext>
            </a:extLst>
          </p:cNvPr>
          <p:cNvSpPr/>
          <p:nvPr/>
        </p:nvSpPr>
        <p:spPr>
          <a:xfrm>
            <a:off x="33525445" y="6548259"/>
            <a:ext cx="9873331" cy="944059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Confirmatory Factor Analysis 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Fit statistics supported a 4-factor model (see Figure); all factor loadings were positive and statistically significant, indicating that each observed variable measures is respected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Structural Equation Modeling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Multivariate associations showed that Home Assets was consistently and robustly related to lower substance use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School Assets was a significant protective factor for most substance-related outcomes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Peer Assets and Community Assets were either non-significantly or positively related to substance-related outcomes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3539563" y="29672279"/>
            <a:ext cx="9861718" cy="3076239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4000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jnguyen10@unm</a:t>
            </a:r>
            <a:r>
              <a:rPr lang="en-US" sz="4000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.edu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https://mateolab.yolasite.com/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775A64A-E77C-0079-041D-573D7FF2154F}"/>
              </a:ext>
            </a:extLst>
          </p:cNvPr>
          <p:cNvSpPr txBox="1"/>
          <p:nvPr/>
        </p:nvSpPr>
        <p:spPr>
          <a:xfrm>
            <a:off x="7047083" y="743845"/>
            <a:ext cx="29756100" cy="37240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n-US" sz="6000" b="1" dirty="0">
                <a:solidFill>
                  <a:prstClr val="black"/>
                </a:solidFill>
                <a:latin typeface="Georgia"/>
              </a:rPr>
              <a:t>Environmental Resilience Factors and Substance Use among Middle School Students: Results from 2021 New Mexico Youth Risk &amp; Resiliency Survey</a:t>
            </a:r>
          </a:p>
          <a:p>
            <a:pPr algn="ctr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	</a:t>
            </a:r>
          </a:p>
          <a:p>
            <a:pPr algn="ctr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Jenny L. Nguyen, Chloe E. Martinez, Joey C. Mok, Matthew R. Pearson</a:t>
            </a:r>
            <a:endParaRPr lang="en-US" sz="40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  <a:p>
            <a:pPr algn="ctr"/>
            <a:r>
              <a:rPr lang="en-US" sz="3600" dirty="0">
                <a:latin typeface="Georgia" panose="02040502050405020303" pitchFamily="18" charset="0"/>
              </a:rPr>
              <a:t>Center on Alcohol, Substance use, And Addictions, University of New Mexico</a:t>
            </a:r>
            <a:endParaRPr lang="en-US" sz="3600" baseline="30000" dirty="0">
              <a:latin typeface="Georgia" panose="02040502050405020303" pitchFamily="18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11494" y="377133"/>
            <a:ext cx="7156895" cy="475984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3D2EC6-6ECE-48F0-9C12-60460E86A8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876" y="354629"/>
            <a:ext cx="7156895" cy="4759848"/>
          </a:xfrm>
          <a:prstGeom prst="rect">
            <a:avLst/>
          </a:prstGeom>
        </p:spPr>
      </p:pic>
      <p:sp>
        <p:nvSpPr>
          <p:cNvPr id="56" name="Oval 55">
            <a:extLst>
              <a:ext uri="{FF2B5EF4-FFF2-40B4-BE49-F238E27FC236}">
                <a16:creationId xmlns:a16="http://schemas.microsoft.com/office/drawing/2014/main" id="{BA12E4A0-90E2-AC7C-6907-977F3FF9BC01}"/>
              </a:ext>
            </a:extLst>
          </p:cNvPr>
          <p:cNvSpPr>
            <a:spLocks/>
          </p:cNvSpPr>
          <p:nvPr/>
        </p:nvSpPr>
        <p:spPr>
          <a:xfrm>
            <a:off x="14585114" y="12201420"/>
            <a:ext cx="4102035" cy="3369462"/>
          </a:xfrm>
          <a:prstGeom prst="ellipse">
            <a:avLst/>
          </a:prstGeom>
          <a:solidFill>
            <a:srgbClr val="657D9D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0" b="1" dirty="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Peer</a:t>
            </a:r>
          </a:p>
          <a:p>
            <a:pPr algn="ctr"/>
            <a:r>
              <a:rPr lang="en-US" sz="4200" b="1" dirty="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Assets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0D8F459-AC7B-DFC0-13B0-EB81269A056D}"/>
              </a:ext>
            </a:extLst>
          </p:cNvPr>
          <p:cNvSpPr>
            <a:spLocks/>
          </p:cNvSpPr>
          <p:nvPr/>
        </p:nvSpPr>
        <p:spPr>
          <a:xfrm>
            <a:off x="24280059" y="12201423"/>
            <a:ext cx="4154548" cy="3369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4200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Home Assets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EA42B22-AA4E-1DA3-C650-5B0ED5A0EB07}"/>
              </a:ext>
            </a:extLst>
          </p:cNvPr>
          <p:cNvSpPr>
            <a:spLocks/>
          </p:cNvSpPr>
          <p:nvPr/>
        </p:nvSpPr>
        <p:spPr>
          <a:xfrm>
            <a:off x="19368601" y="14954244"/>
            <a:ext cx="4075778" cy="3369462"/>
          </a:xfrm>
          <a:prstGeom prst="ellipse">
            <a:avLst/>
          </a:prstGeom>
          <a:solidFill>
            <a:srgbClr val="DC26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4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School Assets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4179CA1-AEC1-EEC1-8321-76235222F11B}"/>
              </a:ext>
            </a:extLst>
          </p:cNvPr>
          <p:cNvSpPr>
            <a:spLocks/>
          </p:cNvSpPr>
          <p:nvPr/>
        </p:nvSpPr>
        <p:spPr>
          <a:xfrm>
            <a:off x="19339960" y="9541894"/>
            <a:ext cx="4154548" cy="3369462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Assets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1D273C5-0429-D0D1-66E5-E23F72DFA503}"/>
              </a:ext>
            </a:extLst>
          </p:cNvPr>
          <p:cNvSpPr>
            <a:spLocks/>
          </p:cNvSpPr>
          <p:nvPr/>
        </p:nvSpPr>
        <p:spPr>
          <a:xfrm>
            <a:off x="10662417" y="11042304"/>
            <a:ext cx="2756865" cy="170678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Peer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Caring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47B4E01-C425-7427-A881-86BE3CD84928}"/>
              </a:ext>
            </a:extLst>
          </p:cNvPr>
          <p:cNvSpPr>
            <a:spLocks/>
          </p:cNvSpPr>
          <p:nvPr/>
        </p:nvSpPr>
        <p:spPr>
          <a:xfrm>
            <a:off x="10662415" y="15333009"/>
            <a:ext cx="2756865" cy="170678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Peer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Support 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1AEC5CB-4EBC-3E63-F25C-6094ACFE5D56}"/>
              </a:ext>
            </a:extLst>
          </p:cNvPr>
          <p:cNvSpPr>
            <a:spLocks/>
          </p:cNvSpPr>
          <p:nvPr/>
        </p:nvSpPr>
        <p:spPr>
          <a:xfrm>
            <a:off x="29624932" y="11029457"/>
            <a:ext cx="2756865" cy="1706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Parent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Caring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F99CFD0-B608-5268-735A-850EE8E0CF15}"/>
              </a:ext>
            </a:extLst>
          </p:cNvPr>
          <p:cNvSpPr>
            <a:spLocks/>
          </p:cNvSpPr>
          <p:nvPr/>
        </p:nvSpPr>
        <p:spPr>
          <a:xfrm>
            <a:off x="29624932" y="15333009"/>
            <a:ext cx="2756865" cy="1706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Parental Monitoring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FE94ADA6-FD5F-780E-E877-DBA0C724C25C}"/>
              </a:ext>
            </a:extLst>
          </p:cNvPr>
          <p:cNvSpPr>
            <a:spLocks/>
          </p:cNvSpPr>
          <p:nvPr/>
        </p:nvSpPr>
        <p:spPr>
          <a:xfrm>
            <a:off x="23272011" y="6894504"/>
            <a:ext cx="2756865" cy="17067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 Participation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5E8846F-CC6C-2917-6483-23EE71F13DF7}"/>
              </a:ext>
            </a:extLst>
          </p:cNvPr>
          <p:cNvSpPr>
            <a:spLocks/>
          </p:cNvSpPr>
          <p:nvPr/>
        </p:nvSpPr>
        <p:spPr>
          <a:xfrm>
            <a:off x="16849886" y="6894504"/>
            <a:ext cx="2756865" cy="17067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Adult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Caring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C327997-E5BD-7C7E-FA83-0F18498BBD92}"/>
              </a:ext>
            </a:extLst>
          </p:cNvPr>
          <p:cNvSpPr>
            <a:spLocks/>
          </p:cNvSpPr>
          <p:nvPr/>
        </p:nvSpPr>
        <p:spPr>
          <a:xfrm>
            <a:off x="16849886" y="18867219"/>
            <a:ext cx="2756865" cy="1706780"/>
          </a:xfrm>
          <a:prstGeom prst="rect">
            <a:avLst/>
          </a:prstGeom>
          <a:solidFill>
            <a:srgbClr val="D9676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Teacher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Support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89697E3-414C-F4AB-A58C-DC3E0E4EC597}"/>
              </a:ext>
            </a:extLst>
          </p:cNvPr>
          <p:cNvSpPr>
            <a:spLocks/>
          </p:cNvSpPr>
          <p:nvPr/>
        </p:nvSpPr>
        <p:spPr>
          <a:xfrm>
            <a:off x="23272013" y="18867219"/>
            <a:ext cx="2756865" cy="1706780"/>
          </a:xfrm>
          <a:prstGeom prst="rect">
            <a:avLst/>
          </a:prstGeom>
          <a:solidFill>
            <a:srgbClr val="D9676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Clear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Rules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8DB8AED-F555-A29C-DEF1-B48610BD67E1}"/>
              </a:ext>
            </a:extLst>
          </p:cNvPr>
          <p:cNvSpPr txBox="1">
            <a:spLocks/>
          </p:cNvSpPr>
          <p:nvPr/>
        </p:nvSpPr>
        <p:spPr>
          <a:xfrm>
            <a:off x="18084911" y="17864423"/>
            <a:ext cx="1522837" cy="16122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32E0E27A-80C2-BDC3-CC0B-94B621714D31}"/>
              </a:ext>
            </a:extLst>
          </p:cNvPr>
          <p:cNvCxnSpPr>
            <a:cxnSpLocks/>
            <a:endCxn id="118" idx="2"/>
          </p:cNvCxnSpPr>
          <p:nvPr/>
        </p:nvCxnSpPr>
        <p:spPr>
          <a:xfrm flipV="1">
            <a:off x="22334737" y="8601284"/>
            <a:ext cx="2315707" cy="1120942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DDDA2F5B-95DF-95CB-1FD4-E6F380E83E29}"/>
              </a:ext>
            </a:extLst>
          </p:cNvPr>
          <p:cNvCxnSpPr>
            <a:cxnSpLocks/>
            <a:endCxn id="119" idx="2"/>
          </p:cNvCxnSpPr>
          <p:nvPr/>
        </p:nvCxnSpPr>
        <p:spPr>
          <a:xfrm flipH="1" flipV="1">
            <a:off x="18228319" y="8601284"/>
            <a:ext cx="2481160" cy="1039578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18E3BCB4-2599-0545-2810-4CD181CEC741}"/>
              </a:ext>
            </a:extLst>
          </p:cNvPr>
          <p:cNvCxnSpPr>
            <a:cxnSpLocks/>
          </p:cNvCxnSpPr>
          <p:nvPr/>
        </p:nvCxnSpPr>
        <p:spPr>
          <a:xfrm flipV="1">
            <a:off x="28098466" y="11766410"/>
            <a:ext cx="1526467" cy="1194176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786CA050-9F90-A4DE-0F1E-A58A8D344422}"/>
              </a:ext>
            </a:extLst>
          </p:cNvPr>
          <p:cNvCxnSpPr>
            <a:cxnSpLocks/>
            <a:stCxn id="57" idx="5"/>
          </p:cNvCxnSpPr>
          <p:nvPr/>
        </p:nvCxnSpPr>
        <p:spPr>
          <a:xfrm>
            <a:off x="27826189" y="15077439"/>
            <a:ext cx="1798743" cy="1172767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C07F0A7-200A-C00F-C2B3-F6A660077A48}"/>
              </a:ext>
            </a:extLst>
          </p:cNvPr>
          <p:cNvCxnSpPr>
            <a:cxnSpLocks/>
            <a:endCxn id="60" idx="3"/>
          </p:cNvCxnSpPr>
          <p:nvPr/>
        </p:nvCxnSpPr>
        <p:spPr>
          <a:xfrm flipH="1" flipV="1">
            <a:off x="13419282" y="11895695"/>
            <a:ext cx="1434624" cy="115974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18A8E08-4B80-36B6-3291-49D635FD17FE}"/>
              </a:ext>
            </a:extLst>
          </p:cNvPr>
          <p:cNvCxnSpPr>
            <a:cxnSpLocks/>
            <a:endCxn id="61" idx="3"/>
          </p:cNvCxnSpPr>
          <p:nvPr/>
        </p:nvCxnSpPr>
        <p:spPr>
          <a:xfrm flipH="1">
            <a:off x="13419280" y="15130946"/>
            <a:ext cx="1804312" cy="1055454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189171F5-4C5D-61EB-D24A-298E1666B57D}"/>
              </a:ext>
            </a:extLst>
          </p:cNvPr>
          <p:cNvCxnSpPr>
            <a:cxnSpLocks/>
          </p:cNvCxnSpPr>
          <p:nvPr/>
        </p:nvCxnSpPr>
        <p:spPr>
          <a:xfrm flipH="1">
            <a:off x="18162534" y="18021057"/>
            <a:ext cx="2080537" cy="846162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5623A180-C106-DB16-C4B8-893EF7957FE7}"/>
              </a:ext>
            </a:extLst>
          </p:cNvPr>
          <p:cNvCxnSpPr>
            <a:cxnSpLocks/>
            <a:endCxn id="121" idx="0"/>
          </p:cNvCxnSpPr>
          <p:nvPr/>
        </p:nvCxnSpPr>
        <p:spPr>
          <a:xfrm>
            <a:off x="22516295" y="18031729"/>
            <a:ext cx="2134152" cy="83549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EAF21D23-E05E-E355-0BF8-FE7D4CA37C20}"/>
              </a:ext>
            </a:extLst>
          </p:cNvPr>
          <p:cNvSpPr txBox="1">
            <a:spLocks/>
          </p:cNvSpPr>
          <p:nvPr/>
        </p:nvSpPr>
        <p:spPr>
          <a:xfrm>
            <a:off x="24650443" y="11100416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.815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743A87ED-4034-ADCD-23AF-D692CA6A9E48}"/>
              </a:ext>
            </a:extLst>
          </p:cNvPr>
          <p:cNvSpPr txBox="1">
            <a:spLocks/>
          </p:cNvSpPr>
          <p:nvPr/>
        </p:nvSpPr>
        <p:spPr>
          <a:xfrm>
            <a:off x="24626313" y="15988856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.676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E2425D5-0C4A-5D3F-5070-3F6130DC0505}"/>
              </a:ext>
            </a:extLst>
          </p:cNvPr>
          <p:cNvSpPr txBox="1">
            <a:spLocks/>
          </p:cNvSpPr>
          <p:nvPr/>
        </p:nvSpPr>
        <p:spPr>
          <a:xfrm>
            <a:off x="17438112" y="11019269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.594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94A5E68-04D9-8DCF-816C-4C9362297D5F}"/>
              </a:ext>
            </a:extLst>
          </p:cNvPr>
          <p:cNvSpPr txBox="1">
            <a:spLocks/>
          </p:cNvSpPr>
          <p:nvPr/>
        </p:nvSpPr>
        <p:spPr>
          <a:xfrm>
            <a:off x="17243356" y="16054005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.421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773361B-29EE-82B9-832A-878CCFB57FCC}"/>
              </a:ext>
            </a:extLst>
          </p:cNvPr>
          <p:cNvSpPr txBox="1">
            <a:spLocks/>
          </p:cNvSpPr>
          <p:nvPr/>
        </p:nvSpPr>
        <p:spPr>
          <a:xfrm>
            <a:off x="22423494" y="13336311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.389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4A2CC97A-2E5F-199C-5558-E7992A00DE0A}"/>
              </a:ext>
            </a:extLst>
          </p:cNvPr>
          <p:cNvSpPr txBox="1">
            <a:spLocks/>
          </p:cNvSpPr>
          <p:nvPr/>
        </p:nvSpPr>
        <p:spPr>
          <a:xfrm>
            <a:off x="20449627" y="14044802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.692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3413606-4F29-0506-A94E-D98C06611226}"/>
              </a:ext>
            </a:extLst>
          </p:cNvPr>
          <p:cNvSpPr txBox="1">
            <a:spLocks/>
          </p:cNvSpPr>
          <p:nvPr/>
        </p:nvSpPr>
        <p:spPr>
          <a:xfrm>
            <a:off x="23227401" y="17832764"/>
            <a:ext cx="1144699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.524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43420DBF-C5D4-46A7-F939-1B4684F1D9DE}"/>
              </a:ext>
            </a:extLst>
          </p:cNvPr>
          <p:cNvSpPr txBox="1">
            <a:spLocks/>
          </p:cNvSpPr>
          <p:nvPr/>
        </p:nvSpPr>
        <p:spPr>
          <a:xfrm>
            <a:off x="18352220" y="17832764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.683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1EC49EC-2D47-587D-B93A-78344CB11BBD}"/>
              </a:ext>
            </a:extLst>
          </p:cNvPr>
          <p:cNvSpPr txBox="1">
            <a:spLocks/>
          </p:cNvSpPr>
          <p:nvPr/>
        </p:nvSpPr>
        <p:spPr>
          <a:xfrm>
            <a:off x="13826043" y="11806548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.815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B9C156-A33B-382B-112D-2D92F051B7BD}"/>
              </a:ext>
            </a:extLst>
          </p:cNvPr>
          <p:cNvSpPr txBox="1">
            <a:spLocks/>
          </p:cNvSpPr>
          <p:nvPr/>
        </p:nvSpPr>
        <p:spPr>
          <a:xfrm>
            <a:off x="13867804" y="15607881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.839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5881EAFF-0BE3-1B92-0B58-7A18257F9A95}"/>
              </a:ext>
            </a:extLst>
          </p:cNvPr>
          <p:cNvSpPr txBox="1">
            <a:spLocks/>
          </p:cNvSpPr>
          <p:nvPr/>
        </p:nvSpPr>
        <p:spPr>
          <a:xfrm>
            <a:off x="18577515" y="9035932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.610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F2F1A7B-41AA-DFCE-F661-E66D8B3C93D1}"/>
              </a:ext>
            </a:extLst>
          </p:cNvPr>
          <p:cNvSpPr txBox="1">
            <a:spLocks/>
          </p:cNvSpPr>
          <p:nvPr/>
        </p:nvSpPr>
        <p:spPr>
          <a:xfrm>
            <a:off x="23226271" y="9116939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.350</a:t>
            </a:r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E1DF8FA1-1C45-5063-ED4D-DF21A1AD9D98}"/>
              </a:ext>
            </a:extLst>
          </p:cNvPr>
          <p:cNvCxnSpPr>
            <a:cxnSpLocks/>
            <a:stCxn id="59" idx="4"/>
            <a:endCxn id="58" idx="0"/>
          </p:cNvCxnSpPr>
          <p:nvPr/>
        </p:nvCxnSpPr>
        <p:spPr>
          <a:xfrm flipH="1">
            <a:off x="21406491" y="12911356"/>
            <a:ext cx="10744" cy="2042888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3B9ED281-1925-A616-FEFC-DAAEEF21DEFE}"/>
              </a:ext>
            </a:extLst>
          </p:cNvPr>
          <p:cNvCxnSpPr>
            <a:cxnSpLocks/>
            <a:stCxn id="56" idx="6"/>
          </p:cNvCxnSpPr>
          <p:nvPr/>
        </p:nvCxnSpPr>
        <p:spPr>
          <a:xfrm>
            <a:off x="18687149" y="13886153"/>
            <a:ext cx="5592911" cy="46647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67506A79-A195-D68E-7ED1-663EEECCAD61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23466353" y="11152474"/>
            <a:ext cx="2890981" cy="1048948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501E58E0-F4A2-C46B-9D01-FBB05A9A00BA}"/>
              </a:ext>
            </a:extLst>
          </p:cNvPr>
          <p:cNvCxnSpPr>
            <a:cxnSpLocks/>
            <a:endCxn id="57" idx="4"/>
          </p:cNvCxnSpPr>
          <p:nvPr/>
        </p:nvCxnSpPr>
        <p:spPr>
          <a:xfrm flipV="1">
            <a:off x="23440337" y="15570886"/>
            <a:ext cx="2916996" cy="1065127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651ECDCD-2954-861D-42E0-6730D45E174B}"/>
              </a:ext>
            </a:extLst>
          </p:cNvPr>
          <p:cNvCxnSpPr>
            <a:cxnSpLocks/>
          </p:cNvCxnSpPr>
          <p:nvPr/>
        </p:nvCxnSpPr>
        <p:spPr>
          <a:xfrm>
            <a:off x="16572451" y="15570884"/>
            <a:ext cx="2796149" cy="974797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F89352B8-6F18-2532-D97B-205DE11A6FEC}"/>
              </a:ext>
            </a:extLst>
          </p:cNvPr>
          <p:cNvCxnSpPr>
            <a:cxnSpLocks/>
          </p:cNvCxnSpPr>
          <p:nvPr/>
        </p:nvCxnSpPr>
        <p:spPr>
          <a:xfrm flipV="1">
            <a:off x="16636132" y="11264865"/>
            <a:ext cx="2693086" cy="925638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5" name="Rectangle 154">
            <a:extLst>
              <a:ext uri="{FF2B5EF4-FFF2-40B4-BE49-F238E27FC236}">
                <a16:creationId xmlns:a16="http://schemas.microsoft.com/office/drawing/2014/main" id="{F76740A2-7586-815C-2E8E-D7E80A30D115}"/>
              </a:ext>
            </a:extLst>
          </p:cNvPr>
          <p:cNvSpPr/>
          <p:nvPr/>
        </p:nvSpPr>
        <p:spPr>
          <a:xfrm>
            <a:off x="33495058" y="16379816"/>
            <a:ext cx="9873331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DISCUSSION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BA74C858-8496-180C-84DA-55DFEFE4DC6C}"/>
              </a:ext>
            </a:extLst>
          </p:cNvPr>
          <p:cNvSpPr/>
          <p:nvPr/>
        </p:nvSpPr>
        <p:spPr>
          <a:xfrm>
            <a:off x="33495058" y="17479273"/>
            <a:ext cx="9873331" cy="1082140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From our findings, higher resilience within the home environment – particularly strong parental care and support– was linked better substance-related outcomes among youth in middle school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School resilience also showed a modest protective role, suggesting that teacher support and clear rules may help reinforce healthy decision-making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These findings emphasize the importance of early, family-centered prevention strategies and school programs that strengthen student-teacher connections</a:t>
            </a:r>
          </a:p>
          <a:p>
            <a:pPr marL="571500" indent="-571500">
              <a:buFont typeface="Wingdings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Investing in relational and environmental resilience factors during early adolescence could reduce long-term substance use risk and support youth well-being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76A84A-C970-29D8-FB79-C92FB3406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360042"/>
              </p:ext>
            </p:extLst>
          </p:nvPr>
        </p:nvGraphicFramePr>
        <p:xfrm>
          <a:off x="11034843" y="21817185"/>
          <a:ext cx="21566892" cy="10323916"/>
        </p:xfrm>
        <a:graphic>
          <a:graphicData uri="http://schemas.openxmlformats.org/drawingml/2006/table">
            <a:tbl>
              <a:tblPr firstRow="1">
                <a:tableStyleId>{EB344D84-9AFB-497E-A393-DC336BA19D2E}</a:tableStyleId>
              </a:tblPr>
              <a:tblGrid>
                <a:gridCol w="10676315">
                  <a:extLst>
                    <a:ext uri="{9D8B030D-6E8A-4147-A177-3AD203B41FA5}">
                      <a16:colId xmlns:a16="http://schemas.microsoft.com/office/drawing/2014/main" val="380342779"/>
                    </a:ext>
                  </a:extLst>
                </a:gridCol>
                <a:gridCol w="3053245">
                  <a:extLst>
                    <a:ext uri="{9D8B030D-6E8A-4147-A177-3AD203B41FA5}">
                      <a16:colId xmlns:a16="http://schemas.microsoft.com/office/drawing/2014/main" val="1919327111"/>
                    </a:ext>
                  </a:extLst>
                </a:gridCol>
                <a:gridCol w="2651502">
                  <a:extLst>
                    <a:ext uri="{9D8B030D-6E8A-4147-A177-3AD203B41FA5}">
                      <a16:colId xmlns:a16="http://schemas.microsoft.com/office/drawing/2014/main" val="1013295421"/>
                    </a:ext>
                  </a:extLst>
                </a:gridCol>
                <a:gridCol w="2343500">
                  <a:extLst>
                    <a:ext uri="{9D8B030D-6E8A-4147-A177-3AD203B41FA5}">
                      <a16:colId xmlns:a16="http://schemas.microsoft.com/office/drawing/2014/main" val="3220654961"/>
                    </a:ext>
                  </a:extLst>
                </a:gridCol>
                <a:gridCol w="2842330">
                  <a:extLst>
                    <a:ext uri="{9D8B030D-6E8A-4147-A177-3AD203B41FA5}">
                      <a16:colId xmlns:a16="http://schemas.microsoft.com/office/drawing/2014/main" val="1499104209"/>
                    </a:ext>
                  </a:extLst>
                </a:gridCol>
              </a:tblGrid>
              <a:tr h="1192196">
                <a:tc gridSpan="5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4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Multivariate Associations between Resilience Factors and Substance-Related Outcomes among Middle School Students</a:t>
                      </a:r>
                      <a:endParaRPr lang="en-US" sz="4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BCC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518374"/>
                  </a:ext>
                </a:extLst>
              </a:tr>
              <a:tr h="65663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Peers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7D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Community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068127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Substance-Related Outcomes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523811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of onset – cigarette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-.291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-.046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.038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.083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195494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Frequency – cigarette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-.438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-.057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-.038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.336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625814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Next year intentions – cigarette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-.292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-.138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.049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.064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881597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Willingness – cigarette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-.257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-.213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.070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912844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Frequency – e-cigarette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-.233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-.092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.094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.030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203779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Use - Number of forms of tobacco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-.296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-.107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.085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193843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of onset – alcohol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-.307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-.113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.173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15709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Frequency – alcohol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-.290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-.125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.020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.204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773697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Frequency – heavy alcohol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-.308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-.064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.181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421868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of onset – cannabis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-.310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-.005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226891"/>
                  </a:ext>
                </a:extLst>
              </a:tr>
              <a:tr h="6429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Frequency – cannabis use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-.228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-.083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90420"/>
                  </a:ext>
                </a:extLst>
              </a:tr>
              <a:tr h="6012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 – drug count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-.388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-.109</a:t>
                      </a: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6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.039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.195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86495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B035916-F318-AB78-6246-AB498BC1E9DC}"/>
              </a:ext>
            </a:extLst>
          </p:cNvPr>
          <p:cNvSpPr txBox="1">
            <a:spLocks/>
          </p:cNvSpPr>
          <p:nvPr/>
        </p:nvSpPr>
        <p:spPr>
          <a:xfrm>
            <a:off x="28019714" y="11812799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.546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2FEB04-D586-8A6A-4D8B-36D9849DBD29}"/>
              </a:ext>
            </a:extLst>
          </p:cNvPr>
          <p:cNvSpPr txBox="1">
            <a:spLocks/>
          </p:cNvSpPr>
          <p:nvPr/>
        </p:nvSpPr>
        <p:spPr>
          <a:xfrm>
            <a:off x="28019714" y="15641224"/>
            <a:ext cx="1250573" cy="700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latin typeface="Times New Roman"/>
                <a:cs typeface="Times New Roman"/>
              </a:rPr>
              <a:t>.604</a:t>
            </a:r>
          </a:p>
        </p:txBody>
      </p: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3927</TotalTime>
  <Words>714</Words>
  <Application>Microsoft Office PowerPoint</Application>
  <PresentationFormat>Custom</PresentationFormat>
  <Paragraphs>139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Chloe Martinez</cp:lastModifiedBy>
  <cp:revision>710</cp:revision>
  <cp:lastPrinted>2025-10-31T15:34:54Z</cp:lastPrinted>
  <dcterms:created xsi:type="dcterms:W3CDTF">2019-04-11T17:16:22Z</dcterms:created>
  <dcterms:modified xsi:type="dcterms:W3CDTF">2025-10-31T19:40:27Z</dcterms:modified>
</cp:coreProperties>
</file>