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43891200" cy="32918400"/>
  <p:notesSz cx="7010400" cy="92964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246C37-3661-7CFC-28B8-B210D09DC503}" name="Christian Garcia" initials="CG" userId="S::ccgarcia05@unm.edu::7c356b24-1734-4a5a-a1ea-3aa8d2797c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657D9D"/>
    <a:srgbClr val="70AD47"/>
    <a:srgbClr val="FFFFFF"/>
    <a:srgbClr val="DC2600"/>
    <a:srgbClr val="ED7D31"/>
    <a:srgbClr val="CCD4DE"/>
    <a:srgbClr val="A9D18E"/>
    <a:srgbClr val="D96762"/>
    <a:srgbClr val="F4B1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83" autoAdjust="0"/>
    <p:restoredTop sz="94597" autoAdjust="0"/>
  </p:normalViewPr>
  <p:slideViewPr>
    <p:cSldViewPr snapToGrid="0">
      <p:cViewPr>
        <p:scale>
          <a:sx n="28" d="100"/>
          <a:sy n="28" d="100"/>
        </p:scale>
        <p:origin x="326" y="-23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61B8059-EABB-4B56-B42D-6397384EAFCF}" type="datetimeFigureOut">
              <a:rPr lang="en-US" smtClean="0"/>
              <a:t>10/31/2025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5EA42A3-C81C-4CE7-9828-04684F9047B0}" type="slidenum">
              <a:rPr lang="en-US" smtClean="0"/>
              <a:t>‹#›</a:t>
            </a:fld>
            <a:endParaRPr lang="en-US"/>
          </a:p>
        </p:txBody>
      </p:sp>
    </p:spTree>
    <p:extLst>
      <p:ext uri="{BB962C8B-B14F-4D97-AF65-F5344CB8AC3E}">
        <p14:creationId xmlns:p14="http://schemas.microsoft.com/office/powerpoint/2010/main" val="46022413"/>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EA42A3-C81C-4CE7-9828-04684F9047B0}" type="slidenum">
              <a:rPr lang="en-US" smtClean="0"/>
              <a:t>1</a:t>
            </a:fld>
            <a:endParaRPr lang="en-US"/>
          </a:p>
        </p:txBody>
      </p:sp>
    </p:spTree>
    <p:extLst>
      <p:ext uri="{BB962C8B-B14F-4D97-AF65-F5344CB8AC3E}">
        <p14:creationId xmlns:p14="http://schemas.microsoft.com/office/powerpoint/2010/main" val="1978670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745364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2336665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1504130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E498F-B25C-49EE-A978-1F9BBB46670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1690626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CE498F-B25C-49EE-A978-1F9BBB46670A}"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1116048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CE498F-B25C-49EE-A978-1F9BBB46670A}"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275144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CE498F-B25C-49EE-A978-1F9BBB46670A}"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804950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CE498F-B25C-49EE-A978-1F9BBB46670A}" type="datetimeFigureOut">
              <a:rPr lang="en-US" smtClean="0"/>
              <a:t>10/31/2025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439099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E498F-B25C-49EE-A978-1F9BBB46670A}" type="datetimeFigureOut">
              <a:rPr lang="en-US" smtClean="0"/>
              <a:t>10/31/2025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3674111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BFCE498F-B25C-49EE-A978-1F9BBB46670A}"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1199817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BFCE498F-B25C-49EE-A978-1F9BBB46670A}"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14D80-C8FA-4207-9B43-20BBA2CA7728}" type="slidenum">
              <a:rPr lang="en-US" smtClean="0"/>
              <a:t>‹#›</a:t>
            </a:fld>
            <a:endParaRPr lang="en-US"/>
          </a:p>
        </p:txBody>
      </p:sp>
    </p:spTree>
    <p:extLst>
      <p:ext uri="{BB962C8B-B14F-4D97-AF65-F5344CB8AC3E}">
        <p14:creationId xmlns:p14="http://schemas.microsoft.com/office/powerpoint/2010/main" val="333601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BFCE498F-B25C-49EE-A978-1F9BBB46670A}" type="datetimeFigureOut">
              <a:rPr lang="en-US" smtClean="0"/>
              <a:t>10/31/2025</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98514D80-C8FA-4207-9B43-20BBA2CA7728}" type="slidenum">
              <a:rPr lang="en-US" smtClean="0"/>
              <a:t>‹#›</a:t>
            </a:fld>
            <a:endParaRPr lang="en-US"/>
          </a:p>
        </p:txBody>
      </p:sp>
    </p:spTree>
    <p:extLst>
      <p:ext uri="{BB962C8B-B14F-4D97-AF65-F5344CB8AC3E}">
        <p14:creationId xmlns:p14="http://schemas.microsoft.com/office/powerpoint/2010/main" val="416811624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thiyagarajan@unm.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mateolab.yolasit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5A5A7"/>
        </a:solidFill>
        <a:effectLst/>
      </p:bgPr>
    </p:bg>
    <p:spTree>
      <p:nvGrpSpPr>
        <p:cNvPr id="1" name=""/>
        <p:cNvGrpSpPr/>
        <p:nvPr/>
      </p:nvGrpSpPr>
      <p:grpSpPr>
        <a:xfrm>
          <a:off x="0" y="0"/>
          <a:ext cx="0" cy="0"/>
          <a:chOff x="0" y="0"/>
          <a:chExt cx="0" cy="0"/>
        </a:xfrm>
      </p:grpSpPr>
      <p:sp>
        <p:nvSpPr>
          <p:cNvPr id="5" name="Rectangle 4"/>
          <p:cNvSpPr/>
          <p:nvPr/>
        </p:nvSpPr>
        <p:spPr>
          <a:xfrm>
            <a:off x="462171" y="354629"/>
            <a:ext cx="42936606" cy="4759848"/>
          </a:xfrm>
          <a:prstGeom prst="rect">
            <a:avLst/>
          </a:prstGeom>
          <a:solidFill>
            <a:schemeClr val="bg1"/>
          </a:solidFill>
          <a:ln w="76200">
            <a:solidFill>
              <a:srgbClr val="BF1D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686861" rtl="0" eaLnBrk="1" fontAlgn="auto" latinLnBrk="0" hangingPunct="1">
              <a:lnSpc>
                <a:spcPct val="100000"/>
              </a:lnSpc>
              <a:spcBef>
                <a:spcPts val="0"/>
              </a:spcBef>
              <a:spcAft>
                <a:spcPts val="0"/>
              </a:spcAft>
              <a:buClrTx/>
              <a:buSzTx/>
              <a:buFontTx/>
              <a:buNone/>
              <a:tabLst/>
              <a:defRPr/>
            </a:pPr>
            <a:endParaRPr kumimoji="0" lang="en-US" sz="44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3" name="Rectangle 22"/>
          <p:cNvSpPr/>
          <p:nvPr/>
        </p:nvSpPr>
        <p:spPr>
          <a:xfrm>
            <a:off x="456133" y="6533217"/>
            <a:ext cx="14054839" cy="7655998"/>
          </a:xfrm>
          <a:prstGeom prst="rect">
            <a:avLst/>
          </a:prstGeom>
          <a:solidFill>
            <a:schemeClr val="bg1"/>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Adolescence is a developmental period associated with initiation and experimentation with substance use</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It is important to identify protective factors that are associated with lower risk of initiating and escalating substance use during this important developmental period</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The 2021 New Mexico Youth Risk &amp; Resiliency Survey (NM-YRRS) included 14 resilience items that are theorized to relate to wellbeing, including lower substance use</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To date, the factor structure of these items has not been examined</a:t>
            </a:r>
          </a:p>
          <a:p>
            <a:pPr marL="571500" indent="-571500">
              <a:buFont typeface="Wingdings" panose="05000000000000000000" pitchFamily="2" charset="2"/>
              <a:buChar char="v"/>
            </a:pPr>
            <a:r>
              <a:rPr lang="en-US" sz="3600" b="1" dirty="0">
                <a:solidFill>
                  <a:schemeClr val="tx1"/>
                </a:solidFill>
                <a:latin typeface="Times New Roman" panose="02020603050405020304" pitchFamily="18" charset="0"/>
                <a:cs typeface="Times New Roman" panose="02020603050405020304" pitchFamily="18" charset="0"/>
              </a:rPr>
              <a:t>PURPOSE: </a:t>
            </a:r>
            <a:r>
              <a:rPr lang="en-US" sz="3600" dirty="0">
                <a:solidFill>
                  <a:schemeClr val="tx1"/>
                </a:solidFill>
                <a:latin typeface="Times New Roman" panose="02020603050405020304" pitchFamily="18" charset="0"/>
                <a:cs typeface="Times New Roman" panose="02020603050405020304" pitchFamily="18" charset="0"/>
              </a:rPr>
              <a:t>In the present study, we used Confirmatory Factor Analysis (CFA) to evaluate factor structure of these resilience items and Structural Equation Modeling (SEM) to examine how these resiliency factors relate to substance use </a:t>
            </a:r>
          </a:p>
          <a:p>
            <a:pPr marL="571500" indent="-571500">
              <a:buFont typeface="Wingdings" panose="05000000000000000000" pitchFamily="2" charset="2"/>
              <a:buChar char="v"/>
            </a:pPr>
            <a:endParaRPr lang="en-US" sz="3600" dirty="0">
              <a:solidFill>
                <a:schemeClr val="tx1"/>
              </a:solidFill>
              <a:latin typeface="Times New Roman" panose="02020603050405020304" pitchFamily="18" charset="0"/>
              <a:cs typeface="Times New Roman" panose="02020603050405020304" pitchFamily="18" charset="0"/>
            </a:endParaRPr>
          </a:p>
          <a:p>
            <a:pPr marL="571500" indent="-571500">
              <a:buFont typeface="Wingdings" panose="05000000000000000000" pitchFamily="2" charset="2"/>
              <a:buChar char="v"/>
            </a:pPr>
            <a:endParaRPr lang="en-US" sz="3600" dirty="0">
              <a:solidFill>
                <a:schemeClr val="tx1"/>
              </a:solidFill>
              <a:latin typeface="Times New Roman" panose="02020603050405020304" pitchFamily="18" charset="0"/>
              <a:cs typeface="Times New Roman" panose="02020603050405020304" pitchFamily="18" charset="0"/>
            </a:endParaRPr>
          </a:p>
        </p:txBody>
      </p:sp>
      <p:sp>
        <p:nvSpPr>
          <p:cNvPr id="31" name="Rectangle 30"/>
          <p:cNvSpPr>
            <a:spLocks/>
          </p:cNvSpPr>
          <p:nvPr/>
        </p:nvSpPr>
        <p:spPr>
          <a:xfrm>
            <a:off x="14926202" y="6533218"/>
            <a:ext cx="28465869" cy="12597218"/>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algn="ctr"/>
            <a:endParaRPr lang="en-US" sz="4200" dirty="0">
              <a:solidFill>
                <a:schemeClr val="tx1"/>
              </a:solidFill>
              <a:latin typeface="Times New Roman" panose="02020603050405020304" pitchFamily="18" charset="0"/>
              <a:ea typeface="Calibri" panose="020F0502020204030204"/>
              <a:cs typeface="Times New Roman" panose="02020603050405020304" pitchFamily="18" charset="0"/>
            </a:endParaRPr>
          </a:p>
        </p:txBody>
      </p:sp>
      <p:sp>
        <p:nvSpPr>
          <p:cNvPr id="34" name="Rectangle 33"/>
          <p:cNvSpPr/>
          <p:nvPr/>
        </p:nvSpPr>
        <p:spPr>
          <a:xfrm>
            <a:off x="481876" y="14633911"/>
            <a:ext cx="14054839" cy="1212006"/>
          </a:xfrm>
          <a:prstGeom prst="rect">
            <a:avLst/>
          </a:prstGeom>
          <a:solidFill>
            <a:schemeClr val="bg1"/>
          </a:solidFill>
          <a:ln w="76200">
            <a:solidFill>
              <a:srgbClr val="BF1D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METHOD</a:t>
            </a:r>
          </a:p>
        </p:txBody>
      </p:sp>
      <p:sp>
        <p:nvSpPr>
          <p:cNvPr id="41" name="Rectangle 40"/>
          <p:cNvSpPr/>
          <p:nvPr/>
        </p:nvSpPr>
        <p:spPr>
          <a:xfrm>
            <a:off x="33565030" y="29190923"/>
            <a:ext cx="9861718" cy="1099457"/>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CONTACT</a:t>
            </a:r>
          </a:p>
        </p:txBody>
      </p:sp>
      <p:sp>
        <p:nvSpPr>
          <p:cNvPr id="74" name="Rectangle 73">
            <a:extLst>
              <a:ext uri="{FF2B5EF4-FFF2-40B4-BE49-F238E27FC236}">
                <a16:creationId xmlns:a16="http://schemas.microsoft.com/office/drawing/2014/main" id="{2B6C9478-9E66-4F5F-842E-B056FCAFD8B2}"/>
              </a:ext>
            </a:extLst>
          </p:cNvPr>
          <p:cNvSpPr/>
          <p:nvPr/>
        </p:nvSpPr>
        <p:spPr>
          <a:xfrm>
            <a:off x="33530353" y="19633755"/>
            <a:ext cx="9861718" cy="1099457"/>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DISCUSSION</a:t>
            </a:r>
          </a:p>
        </p:txBody>
      </p:sp>
      <p:sp>
        <p:nvSpPr>
          <p:cNvPr id="75" name="Rectangle 74">
            <a:extLst>
              <a:ext uri="{FF2B5EF4-FFF2-40B4-BE49-F238E27FC236}">
                <a16:creationId xmlns:a16="http://schemas.microsoft.com/office/drawing/2014/main" id="{8E18B17D-45E8-4BB5-9D60-3BB0BBF6E8C2}"/>
              </a:ext>
            </a:extLst>
          </p:cNvPr>
          <p:cNvSpPr/>
          <p:nvPr/>
        </p:nvSpPr>
        <p:spPr>
          <a:xfrm>
            <a:off x="33530351" y="20721483"/>
            <a:ext cx="9853185" cy="7966121"/>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a:cs typeface="Times New Roman" panose="02020603050405020304" pitchFamily="18" charset="0"/>
              </a:rPr>
              <a:t>Although our resilience factors significantly accounted for each substance-related outcome, the amount of variance explained was modest (5.4-9.5%)</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a:cs typeface="Times New Roman" panose="02020603050405020304" pitchFamily="18" charset="0"/>
              </a:rPr>
              <a:t>Consistent with some previous research, Peer Assets were related to more substance use</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a:cs typeface="Times New Roman" panose="02020603050405020304" pitchFamily="18" charset="0"/>
              </a:rPr>
              <a:t>This finding might be because our items did not account for factors like prosocial peers, amount of peer support, type of peer support, etc.</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a:cs typeface="Times New Roman" panose="02020603050405020304" pitchFamily="18" charset="0"/>
              </a:rPr>
              <a:t>Given that the present study was a secondary data analysis, additional work is needed to confirm the factor structure of the resilience items and determine whether the observed relationships replicate across unique samples</a:t>
            </a:r>
          </a:p>
          <a:p>
            <a:pPr marL="571500" indent="-571500">
              <a:buFont typeface="Wingdings" panose="05000000000000000000" pitchFamily="2" charset="2"/>
              <a:buChar char="v"/>
              <a:defRPr/>
            </a:pPr>
            <a:endParaRPr lang="en-US" sz="3600" dirty="0">
              <a:solidFill>
                <a:schemeClr val="tx1"/>
              </a:solidFill>
              <a:latin typeface="Times New Roman" panose="02020603050405020304" pitchFamily="18" charset="0"/>
              <a:ea typeface="Calibri"/>
              <a:cs typeface="Times New Roman" panose="02020603050405020304" pitchFamily="18" charset="0"/>
            </a:endParaRPr>
          </a:p>
          <a:p>
            <a:pPr>
              <a:defRPr/>
            </a:pPr>
            <a:endParaRPr lang="en-US" sz="3600" dirty="0">
              <a:solidFill>
                <a:schemeClr val="tx1"/>
              </a:solidFill>
              <a:latin typeface="Times New Roman" panose="02020603050405020304" pitchFamily="18" charset="0"/>
              <a:ea typeface="Calibri"/>
              <a:cs typeface="Times New Roman" panose="02020603050405020304" pitchFamily="18" charset="0"/>
            </a:endParaRPr>
          </a:p>
        </p:txBody>
      </p:sp>
      <p:sp>
        <p:nvSpPr>
          <p:cNvPr id="76" name="Rectangle 75">
            <a:extLst>
              <a:ext uri="{FF2B5EF4-FFF2-40B4-BE49-F238E27FC236}">
                <a16:creationId xmlns:a16="http://schemas.microsoft.com/office/drawing/2014/main" id="{57D03FD3-7826-47C7-ACEF-7F86F299DEE3}"/>
              </a:ext>
            </a:extLst>
          </p:cNvPr>
          <p:cNvSpPr/>
          <p:nvPr/>
        </p:nvSpPr>
        <p:spPr>
          <a:xfrm>
            <a:off x="33565030" y="30290381"/>
            <a:ext cx="9861718" cy="2266765"/>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r>
              <a:rPr lang="en-US" sz="3600" dirty="0">
                <a:solidFill>
                  <a:schemeClr val="tx1"/>
                </a:solidFill>
                <a:latin typeface="Times New Roman" panose="02020603050405020304" pitchFamily="18" charset="0"/>
                <a:cs typeface="Times New Roman" panose="02020603050405020304" pitchFamily="18" charset="0"/>
              </a:rPr>
              <a:t>Email: </a:t>
            </a:r>
            <a:r>
              <a:rPr lang="en-US" sz="3600" dirty="0">
                <a:solidFill>
                  <a:schemeClr val="tx1"/>
                </a:solidFill>
                <a:latin typeface="Times New Roman" panose="02020603050405020304" pitchFamily="18" charset="0"/>
                <a:cs typeface="Times New Roman" panose="02020603050405020304" pitchFamily="18" charset="0"/>
                <a:hlinkClick r:id="rId3"/>
              </a:rPr>
              <a:t>kthiyagarajan@unm.edu</a:t>
            </a:r>
            <a:endParaRPr lang="en-US" sz="3600" dirty="0">
              <a:solidFill>
                <a:schemeClr val="tx1"/>
              </a:solidFill>
              <a:latin typeface="Times New Roman" panose="02020603050405020304" pitchFamily="18" charset="0"/>
              <a:cs typeface="Times New Roman" panose="02020603050405020304" pitchFamily="18" charset="0"/>
            </a:endParaRPr>
          </a:p>
          <a:p>
            <a:r>
              <a:rPr lang="en-US" sz="3600" dirty="0">
                <a:solidFill>
                  <a:schemeClr val="tx1"/>
                </a:solidFill>
                <a:latin typeface="Times New Roman" panose="02020603050405020304" pitchFamily="18" charset="0"/>
                <a:cs typeface="Times New Roman" panose="02020603050405020304" pitchFamily="18" charset="0"/>
              </a:rPr>
              <a:t>Website: </a:t>
            </a:r>
            <a:r>
              <a:rPr lang="en-US" sz="3600" dirty="0">
                <a:solidFill>
                  <a:schemeClr val="tx1"/>
                </a:solidFill>
                <a:latin typeface="Times New Roman" panose="02020603050405020304" pitchFamily="18" charset="0"/>
                <a:cs typeface="Times New Roman" panose="02020603050405020304" pitchFamily="18" charset="0"/>
                <a:hlinkClick r:id="rId4"/>
              </a:rPr>
              <a:t>https://mateolab.yolasite.com/</a:t>
            </a:r>
            <a:endParaRPr lang="en-US" sz="3600" dirty="0">
              <a:solidFill>
                <a:schemeClr val="tx1"/>
              </a:solidFill>
              <a:latin typeface="Times New Roman" panose="02020603050405020304" pitchFamily="18" charset="0"/>
              <a:cs typeface="Times New Roman" panose="02020603050405020304" pitchFamily="18" charset="0"/>
            </a:endParaRPr>
          </a:p>
          <a:p>
            <a:endParaRPr lang="en-US" sz="3600" dirty="0">
              <a:solidFill>
                <a:schemeClr val="tx1"/>
              </a:solidFill>
              <a:latin typeface="Times New Roman" panose="02020603050405020304" pitchFamily="18" charset="0"/>
              <a:cs typeface="Times New Roman" panose="02020603050405020304" pitchFamily="18" charset="0"/>
            </a:endParaRPr>
          </a:p>
        </p:txBody>
      </p:sp>
      <p:sp>
        <p:nvSpPr>
          <p:cNvPr id="144" name="TextBox 143">
            <a:extLst>
              <a:ext uri="{FF2B5EF4-FFF2-40B4-BE49-F238E27FC236}">
                <a16:creationId xmlns:a16="http://schemas.microsoft.com/office/drawing/2014/main" id="{6775A64A-E77C-0079-041D-573D7FF2154F}"/>
              </a:ext>
            </a:extLst>
          </p:cNvPr>
          <p:cNvSpPr txBox="1"/>
          <p:nvPr/>
        </p:nvSpPr>
        <p:spPr>
          <a:xfrm>
            <a:off x="7521322" y="768421"/>
            <a:ext cx="28593644" cy="4093428"/>
          </a:xfrm>
          <a:prstGeom prst="rect">
            <a:avLst/>
          </a:prstGeom>
          <a:noFill/>
        </p:spPr>
        <p:txBody>
          <a:bodyPr wrap="square" lIns="91440" tIns="45720" rIns="91440" bIns="45720" anchor="t">
            <a:spAutoFit/>
          </a:bodyPr>
          <a:lstStyle/>
          <a:p>
            <a:pPr algn="ctr">
              <a:defRPr/>
            </a:pPr>
            <a:r>
              <a:rPr lang="en-US" sz="6800" b="1" dirty="0">
                <a:solidFill>
                  <a:prstClr val="black"/>
                </a:solidFill>
                <a:latin typeface="Times New Roman" panose="02020603050405020304" pitchFamily="18" charset="0"/>
                <a:cs typeface="Times New Roman" panose="02020603050405020304" pitchFamily="18" charset="0"/>
              </a:rPr>
              <a:t>Resiliency and Substance Use Among New Mexican Youth in High School:</a:t>
            </a:r>
          </a:p>
          <a:p>
            <a:pPr algn="ctr">
              <a:defRPr/>
            </a:pPr>
            <a:r>
              <a:rPr lang="en-US" sz="6800" b="1" dirty="0">
                <a:solidFill>
                  <a:prstClr val="black"/>
                </a:solidFill>
                <a:latin typeface="Times New Roman" panose="02020603050405020304" pitchFamily="18" charset="0"/>
                <a:cs typeface="Times New Roman" panose="02020603050405020304" pitchFamily="18" charset="0"/>
              </a:rPr>
              <a:t>Results from the 2021 New Mexico Youth Risk &amp; Resiliency Survey</a:t>
            </a:r>
          </a:p>
          <a:p>
            <a:pPr algn="ctr">
              <a:defRPr/>
            </a:pPr>
            <a:endParaRPr lang="en-US" sz="2200" b="1" dirty="0">
              <a:solidFill>
                <a:prstClr val="black"/>
              </a:solidFill>
              <a:latin typeface="Times New Roman" panose="02020603050405020304" pitchFamily="18" charset="0"/>
              <a:cs typeface="Times New Roman" panose="02020603050405020304" pitchFamily="18" charset="0"/>
            </a:endParaRPr>
          </a:p>
          <a:p>
            <a:pPr algn="ctr">
              <a:defRPr/>
            </a:pPr>
            <a:r>
              <a:rPr lang="en-US" sz="4800" b="1" dirty="0">
                <a:solidFill>
                  <a:prstClr val="black"/>
                </a:solidFill>
                <a:latin typeface="Times New Roman" panose="02020603050405020304" pitchFamily="18" charset="0"/>
                <a:cs typeface="Times New Roman" panose="02020603050405020304" pitchFamily="18" charset="0"/>
              </a:rPr>
              <a:t>Kaviya Thiyagarajan, Joey C. Mok, Chloe E. Martinez, Matthew R. Pearson</a:t>
            </a:r>
            <a:endParaRPr lang="en-US" sz="4800" b="1" i="0" u="none" strike="noStrike" kern="1200" cap="none" spc="0" normalizeH="0" baseline="3000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algn="ctr"/>
            <a:r>
              <a:rPr lang="en-US" sz="4400" dirty="0">
                <a:latin typeface="Times New Roman" panose="02020603050405020304" pitchFamily="18" charset="0"/>
                <a:cs typeface="Times New Roman" panose="02020603050405020304" pitchFamily="18" charset="0"/>
              </a:rPr>
              <a:t>Center on Alcohol, Substance use, And Addictions, University of New Mexico</a:t>
            </a:r>
            <a:endParaRPr lang="en-US" sz="4400" baseline="30000" dirty="0">
              <a:latin typeface="Times New Roman" panose="02020603050405020304" pitchFamily="18" charset="0"/>
              <a:cs typeface="Times New Roman" panose="02020603050405020304" pitchFamily="18" charset="0"/>
            </a:endParaRPr>
          </a:p>
        </p:txBody>
      </p:sp>
      <p:pic>
        <p:nvPicPr>
          <p:cNvPr id="85" name="Picture 84">
            <a:extLst>
              <a:ext uri="{FF2B5EF4-FFF2-40B4-BE49-F238E27FC236}">
                <a16:creationId xmlns:a16="http://schemas.microsoft.com/office/drawing/2014/main" id="{5C67EC63-A995-33FD-0E74-07D46B83D6C0}"/>
              </a:ext>
            </a:extLst>
          </p:cNvPr>
          <p:cNvPicPr>
            <a:picLocks noChangeAspect="1"/>
          </p:cNvPicPr>
          <p:nvPr/>
        </p:nvPicPr>
        <p:blipFill>
          <a:blip r:embed="rId5"/>
          <a:stretch>
            <a:fillRect/>
          </a:stretch>
        </p:blipFill>
        <p:spPr>
          <a:xfrm>
            <a:off x="36211494" y="377133"/>
            <a:ext cx="7156895" cy="4759848"/>
          </a:xfrm>
          <a:prstGeom prst="rect">
            <a:avLst/>
          </a:prstGeom>
        </p:spPr>
      </p:pic>
      <p:pic>
        <p:nvPicPr>
          <p:cNvPr id="20" name="Picture 19">
            <a:extLst>
              <a:ext uri="{FF2B5EF4-FFF2-40B4-BE49-F238E27FC236}">
                <a16:creationId xmlns:a16="http://schemas.microsoft.com/office/drawing/2014/main" id="{393D2EC6-6ECE-48F0-9C12-60460E86A844}"/>
              </a:ext>
            </a:extLst>
          </p:cNvPr>
          <p:cNvPicPr>
            <a:picLocks noChangeAspect="1"/>
          </p:cNvPicPr>
          <p:nvPr/>
        </p:nvPicPr>
        <p:blipFill>
          <a:blip r:embed="rId5"/>
          <a:stretch>
            <a:fillRect/>
          </a:stretch>
        </p:blipFill>
        <p:spPr>
          <a:xfrm>
            <a:off x="481876" y="354629"/>
            <a:ext cx="7156895" cy="4759848"/>
          </a:xfrm>
          <a:prstGeom prst="rect">
            <a:avLst/>
          </a:prstGeom>
        </p:spPr>
      </p:pic>
      <p:sp>
        <p:nvSpPr>
          <p:cNvPr id="2" name="Rectangle 1">
            <a:extLst>
              <a:ext uri="{FF2B5EF4-FFF2-40B4-BE49-F238E27FC236}">
                <a16:creationId xmlns:a16="http://schemas.microsoft.com/office/drawing/2014/main" id="{EB991F32-E82D-914A-A98D-76ED7CE61C8E}"/>
              </a:ext>
            </a:extLst>
          </p:cNvPr>
          <p:cNvSpPr/>
          <p:nvPr/>
        </p:nvSpPr>
        <p:spPr>
          <a:xfrm>
            <a:off x="487554" y="15840160"/>
            <a:ext cx="14054839" cy="16716986"/>
          </a:xfrm>
          <a:prstGeom prst="rect">
            <a:avLst/>
          </a:prstGeom>
          <a:solidFill>
            <a:schemeClr val="bg1"/>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algn="ctr"/>
            <a:r>
              <a:rPr lang="en-US" sz="3600" b="1" dirty="0">
                <a:solidFill>
                  <a:schemeClr val="tx1"/>
                </a:solidFill>
                <a:latin typeface="Times New Roman" panose="02020603050405020304" pitchFamily="18" charset="0"/>
                <a:cs typeface="Times New Roman" panose="02020603050405020304" pitchFamily="18" charset="0"/>
              </a:rPr>
              <a:t>PARTICIPANTS</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High school students (N=16,253) were recruited throughout the state of New Mexico to participate in the 2021 New Mexico Youth Risk &amp; Resiliency Survey (NM-YRRS)</a:t>
            </a:r>
            <a:endParaRPr lang="en-US" sz="3600" b="1" dirty="0">
              <a:solidFill>
                <a:schemeClr val="tx1"/>
              </a:solidFill>
              <a:latin typeface="Times New Roman" panose="02020603050405020304" pitchFamily="18" charset="0"/>
              <a:cs typeface="Times New Roman" panose="02020603050405020304" pitchFamily="18" charset="0"/>
            </a:endParaRPr>
          </a:p>
          <a:p>
            <a:pPr algn="ctr"/>
            <a:r>
              <a:rPr lang="en-US" sz="3600" b="1" dirty="0">
                <a:solidFill>
                  <a:schemeClr val="tx1"/>
                </a:solidFill>
                <a:latin typeface="Times New Roman" panose="02020603050405020304" pitchFamily="18" charset="0"/>
                <a:cs typeface="Times New Roman" panose="02020603050405020304" pitchFamily="18" charset="0"/>
              </a:rPr>
              <a:t>MEASURES</a:t>
            </a:r>
          </a:p>
          <a:p>
            <a:r>
              <a:rPr lang="en-US" sz="3600" b="1" dirty="0">
                <a:solidFill>
                  <a:schemeClr val="tx1"/>
                </a:solidFill>
                <a:latin typeface="Times New Roman" panose="02020603050405020304" pitchFamily="18" charset="0"/>
                <a:cs typeface="Times New Roman" panose="02020603050405020304" pitchFamily="18" charset="0"/>
              </a:rPr>
              <a:t> Resilience Items:</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14 resilience items were assessed on a 4-point response scale (1=not true at all, 4=very much true); items were largely derived from the California Healthy Kids Survey (see Figure 1)</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We removed 1 item about plans to attend college to improve the scale’s coherence </a:t>
            </a:r>
          </a:p>
          <a:p>
            <a:r>
              <a:rPr lang="en-US" sz="3600" b="1" dirty="0">
                <a:solidFill>
                  <a:schemeClr val="tx1"/>
                </a:solidFill>
                <a:latin typeface="Times New Roman" panose="02020603050405020304" pitchFamily="18" charset="0"/>
                <a:cs typeface="Times New Roman" panose="02020603050405020304" pitchFamily="18" charset="0"/>
              </a:rPr>
              <a:t> Substance Use Outcomes:</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These items assessed lifetime prevalence of cigarette use, past 30-day use of e-cigarettes or vaping, past 30-day use of alcohol, past 30-day marijuana use</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We computed the number of forms of tobacco used in the past 30 days (e.g., cigarettes, e-cigarettes, spit tobacco, cigars, and hookah)</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 We computed the number of drugs used in one's lifetime and in the past 30 days (e.g., synthetic marijuana, prescription pain medications without prescription, cocaine, heroine, methamphetamines, ecstasy, and inhalants) </a:t>
            </a:r>
            <a:endParaRPr lang="en-US" sz="3600" b="1" dirty="0">
              <a:solidFill>
                <a:schemeClr val="tx1"/>
              </a:solidFill>
              <a:latin typeface="Times New Roman" panose="02020603050405020304" pitchFamily="18" charset="0"/>
              <a:cs typeface="Times New Roman" panose="02020603050405020304" pitchFamily="18" charset="0"/>
            </a:endParaRPr>
          </a:p>
          <a:p>
            <a:pPr algn="ctr"/>
            <a:r>
              <a:rPr lang="en-US" sz="3600" b="1" dirty="0">
                <a:solidFill>
                  <a:schemeClr val="tx1"/>
                </a:solidFill>
                <a:latin typeface="Times New Roman" panose="02020603050405020304" pitchFamily="18" charset="0"/>
                <a:cs typeface="Times New Roman" panose="02020603050405020304" pitchFamily="18" charset="0"/>
              </a:rPr>
              <a:t>ANALYSIS PLAN</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Using </a:t>
            </a:r>
            <a:r>
              <a:rPr lang="en-US" sz="3600" dirty="0" err="1">
                <a:solidFill>
                  <a:schemeClr val="tx1"/>
                </a:solidFill>
                <a:latin typeface="Times New Roman" panose="02020603050405020304" pitchFamily="18" charset="0"/>
                <a:cs typeface="Times New Roman" panose="02020603050405020304" pitchFamily="18" charset="0"/>
              </a:rPr>
              <a:t>Mplus</a:t>
            </a:r>
            <a:r>
              <a:rPr lang="en-US" sz="3600" dirty="0">
                <a:solidFill>
                  <a:schemeClr val="tx1"/>
                </a:solidFill>
                <a:latin typeface="Times New Roman" panose="02020603050405020304" pitchFamily="18" charset="0"/>
                <a:cs typeface="Times New Roman" panose="02020603050405020304" pitchFamily="18" charset="0"/>
              </a:rPr>
              <a:t> 8.10 (</a:t>
            </a:r>
            <a:r>
              <a:rPr lang="en-US" sz="3600" dirty="0" err="1">
                <a:solidFill>
                  <a:schemeClr val="tx1"/>
                </a:solidFill>
                <a:latin typeface="Times New Roman" panose="02020603050405020304" pitchFamily="18" charset="0"/>
                <a:cs typeface="Times New Roman" panose="02020603050405020304" pitchFamily="18" charset="0"/>
              </a:rPr>
              <a:t>Muthén</a:t>
            </a:r>
            <a:r>
              <a:rPr lang="en-US" sz="3600" dirty="0">
                <a:solidFill>
                  <a:schemeClr val="tx1"/>
                </a:solidFill>
                <a:latin typeface="Times New Roman" panose="02020603050405020304" pitchFamily="18" charset="0"/>
                <a:cs typeface="Times New Roman" panose="02020603050405020304" pitchFamily="18" charset="0"/>
              </a:rPr>
              <a:t> &amp; </a:t>
            </a:r>
            <a:r>
              <a:rPr lang="en-US" sz="3600" dirty="0" err="1">
                <a:solidFill>
                  <a:schemeClr val="tx1"/>
                </a:solidFill>
                <a:latin typeface="Times New Roman" panose="02020603050405020304" pitchFamily="18" charset="0"/>
                <a:cs typeface="Times New Roman" panose="02020603050405020304" pitchFamily="18" charset="0"/>
              </a:rPr>
              <a:t>Muthén</a:t>
            </a:r>
            <a:r>
              <a:rPr lang="en-US" sz="3600" dirty="0">
                <a:solidFill>
                  <a:schemeClr val="tx1"/>
                </a:solidFill>
                <a:latin typeface="Times New Roman" panose="02020603050405020304" pitchFamily="18" charset="0"/>
                <a:cs typeface="Times New Roman" panose="02020603050405020304" pitchFamily="18" charset="0"/>
              </a:rPr>
              <a:t>, 1998-2017), we conducted confirmatory factor analyses to test competing factor structures for the resilience items and used fit statistics and factor interpretability to select the optimal factor structure </a:t>
            </a:r>
          </a:p>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cs typeface="Times New Roman" panose="02020603050405020304" pitchFamily="18" charset="0"/>
              </a:rPr>
              <a:t>To test the concurrent validity of the resilience factors, we examined the zero-order bivariate correlations of these factors with a wide range of substance-related outcomes as well as the multivariate unique associations of these factors with substance-related outcomes</a:t>
            </a:r>
          </a:p>
        </p:txBody>
      </p:sp>
      <p:sp>
        <p:nvSpPr>
          <p:cNvPr id="6" name="Oval 5">
            <a:extLst>
              <a:ext uri="{FF2B5EF4-FFF2-40B4-BE49-F238E27FC236}">
                <a16:creationId xmlns:a16="http://schemas.microsoft.com/office/drawing/2014/main" id="{9690A8F6-D532-5B16-9F2B-612B20805642}"/>
              </a:ext>
            </a:extLst>
          </p:cNvPr>
          <p:cNvSpPr/>
          <p:nvPr/>
        </p:nvSpPr>
        <p:spPr>
          <a:xfrm>
            <a:off x="15564543" y="6859980"/>
            <a:ext cx="7170820" cy="2310062"/>
          </a:xfrm>
          <a:prstGeom prst="ellipse">
            <a:avLst/>
          </a:prstGeom>
          <a:solidFill>
            <a:srgbClr val="ED7D3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latin typeface="Times New Roman" panose="02020603050405020304" pitchFamily="18" charset="0"/>
                <a:cs typeface="Times New Roman" panose="02020603050405020304" pitchFamily="18" charset="0"/>
              </a:rPr>
              <a:t>Home Assets</a:t>
            </a:r>
          </a:p>
        </p:txBody>
      </p:sp>
      <p:sp>
        <p:nvSpPr>
          <p:cNvPr id="7" name="Oval 6">
            <a:extLst>
              <a:ext uri="{FF2B5EF4-FFF2-40B4-BE49-F238E27FC236}">
                <a16:creationId xmlns:a16="http://schemas.microsoft.com/office/drawing/2014/main" id="{35E508A5-5DA9-9CC9-80A2-BBB69275EA0E}"/>
              </a:ext>
            </a:extLst>
          </p:cNvPr>
          <p:cNvSpPr/>
          <p:nvPr/>
        </p:nvSpPr>
        <p:spPr>
          <a:xfrm>
            <a:off x="15564542" y="9301756"/>
            <a:ext cx="7170820" cy="2310062"/>
          </a:xfrm>
          <a:prstGeom prst="ellipse">
            <a:avLst/>
          </a:prstGeom>
          <a:solidFill>
            <a:srgbClr val="DC26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latin typeface="Times New Roman" panose="02020603050405020304" pitchFamily="18" charset="0"/>
                <a:cs typeface="Times New Roman" panose="02020603050405020304" pitchFamily="18" charset="0"/>
              </a:rPr>
              <a:t>School Assets</a:t>
            </a:r>
          </a:p>
        </p:txBody>
      </p:sp>
      <p:sp>
        <p:nvSpPr>
          <p:cNvPr id="8" name="Rectangle 7">
            <a:extLst>
              <a:ext uri="{FF2B5EF4-FFF2-40B4-BE49-F238E27FC236}">
                <a16:creationId xmlns:a16="http://schemas.microsoft.com/office/drawing/2014/main" id="{4828C0B6-BDB0-4F40-B4EF-C16F05ABF258}"/>
              </a:ext>
            </a:extLst>
          </p:cNvPr>
          <p:cNvSpPr/>
          <p:nvPr/>
        </p:nvSpPr>
        <p:spPr>
          <a:xfrm>
            <a:off x="24252911" y="7165751"/>
            <a:ext cx="17883995" cy="458203"/>
          </a:xfrm>
          <a:prstGeom prst="rect">
            <a:avLst/>
          </a:prstGeom>
          <a:solidFill>
            <a:srgbClr val="F4B183"/>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In my home, there is a parent or some other adult who is interested in my school work</a:t>
            </a:r>
            <a:endParaRPr lang="en-US" sz="2800" dirty="0">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24C4D63E-1BE8-C436-511F-0DA029CA831A}"/>
              </a:ext>
            </a:extLst>
          </p:cNvPr>
          <p:cNvSpPr/>
          <p:nvPr/>
        </p:nvSpPr>
        <p:spPr>
          <a:xfrm>
            <a:off x="24252908" y="7745698"/>
            <a:ext cx="17883995" cy="458203"/>
          </a:xfrm>
          <a:prstGeom prst="rect">
            <a:avLst/>
          </a:prstGeom>
          <a:solidFill>
            <a:srgbClr val="F4B183"/>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In my home, there is a parent or some other adult who believes that I will be a success. </a:t>
            </a:r>
          </a:p>
        </p:txBody>
      </p:sp>
      <p:sp>
        <p:nvSpPr>
          <p:cNvPr id="10" name="Rectangle 9">
            <a:extLst>
              <a:ext uri="{FF2B5EF4-FFF2-40B4-BE49-F238E27FC236}">
                <a16:creationId xmlns:a16="http://schemas.microsoft.com/office/drawing/2014/main" id="{59146938-EAA8-378C-8D2F-CA8ECABE4CCE}"/>
              </a:ext>
            </a:extLst>
          </p:cNvPr>
          <p:cNvSpPr/>
          <p:nvPr/>
        </p:nvSpPr>
        <p:spPr>
          <a:xfrm>
            <a:off x="24252898" y="8334457"/>
            <a:ext cx="17883995" cy="458203"/>
          </a:xfrm>
          <a:prstGeom prst="rect">
            <a:avLst/>
          </a:prstGeom>
          <a:solidFill>
            <a:srgbClr val="F4B183"/>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When I am not at home, one of my parents/guardians knows where I am and who I am with.</a:t>
            </a:r>
          </a:p>
        </p:txBody>
      </p:sp>
      <p:cxnSp>
        <p:nvCxnSpPr>
          <p:cNvPr id="11" name="Straight Arrow Connector 10">
            <a:extLst>
              <a:ext uri="{FF2B5EF4-FFF2-40B4-BE49-F238E27FC236}">
                <a16:creationId xmlns:a16="http://schemas.microsoft.com/office/drawing/2014/main" id="{9AF0F0D6-46BE-E327-0E16-754C96E0C28C}"/>
              </a:ext>
            </a:extLst>
          </p:cNvPr>
          <p:cNvCxnSpPr>
            <a:cxnSpLocks/>
            <a:stCxn id="6" idx="6"/>
            <a:endCxn id="8" idx="1"/>
          </p:cNvCxnSpPr>
          <p:nvPr/>
        </p:nvCxnSpPr>
        <p:spPr>
          <a:xfrm flipV="1">
            <a:off x="22735363" y="7394853"/>
            <a:ext cx="1517548" cy="620158"/>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0511AA8E-3E4A-7D17-4B55-EBCEF8B8A12A}"/>
              </a:ext>
            </a:extLst>
          </p:cNvPr>
          <p:cNvCxnSpPr>
            <a:cxnSpLocks/>
            <a:stCxn id="6" idx="6"/>
            <a:endCxn id="9" idx="1"/>
          </p:cNvCxnSpPr>
          <p:nvPr/>
        </p:nvCxnSpPr>
        <p:spPr>
          <a:xfrm flipV="1">
            <a:off x="22735363" y="7974800"/>
            <a:ext cx="1517545" cy="40211"/>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58ECE9C6-0B61-2588-1109-21C0C83E9729}"/>
              </a:ext>
            </a:extLst>
          </p:cNvPr>
          <p:cNvCxnSpPr>
            <a:cxnSpLocks/>
            <a:stCxn id="6" idx="6"/>
            <a:endCxn id="10" idx="1"/>
          </p:cNvCxnSpPr>
          <p:nvPr/>
        </p:nvCxnSpPr>
        <p:spPr>
          <a:xfrm>
            <a:off x="22735363" y="8015011"/>
            <a:ext cx="1517535" cy="548548"/>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4" name="Rectangle 13">
            <a:extLst>
              <a:ext uri="{FF2B5EF4-FFF2-40B4-BE49-F238E27FC236}">
                <a16:creationId xmlns:a16="http://schemas.microsoft.com/office/drawing/2014/main" id="{4DE7D9FC-00A2-B3F1-AD3B-4A8BA48290D3}"/>
              </a:ext>
            </a:extLst>
          </p:cNvPr>
          <p:cNvSpPr/>
          <p:nvPr/>
        </p:nvSpPr>
        <p:spPr>
          <a:xfrm>
            <a:off x="24252906" y="10195785"/>
            <a:ext cx="17883995" cy="458203"/>
          </a:xfrm>
          <a:prstGeom prst="rect">
            <a:avLst/>
          </a:prstGeom>
          <a:solidFill>
            <a:srgbClr val="D9676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At my school, there is a teacher or some other adult who believes that I will be a success.</a:t>
            </a:r>
          </a:p>
        </p:txBody>
      </p:sp>
      <p:sp>
        <p:nvSpPr>
          <p:cNvPr id="15" name="Rectangle 14">
            <a:extLst>
              <a:ext uri="{FF2B5EF4-FFF2-40B4-BE49-F238E27FC236}">
                <a16:creationId xmlns:a16="http://schemas.microsoft.com/office/drawing/2014/main" id="{55808264-99AC-A4F1-68AE-EEB088900774}"/>
              </a:ext>
            </a:extLst>
          </p:cNvPr>
          <p:cNvSpPr/>
          <p:nvPr/>
        </p:nvSpPr>
        <p:spPr>
          <a:xfrm>
            <a:off x="24252898" y="9623878"/>
            <a:ext cx="17883995" cy="458203"/>
          </a:xfrm>
          <a:prstGeom prst="rect">
            <a:avLst/>
          </a:prstGeom>
          <a:solidFill>
            <a:srgbClr val="D9676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At my school, there is a teacher or some other adult who listens to me when I have something to say. </a:t>
            </a:r>
          </a:p>
        </p:txBody>
      </p:sp>
      <p:sp>
        <p:nvSpPr>
          <p:cNvPr id="16" name="Rectangle 15">
            <a:extLst>
              <a:ext uri="{FF2B5EF4-FFF2-40B4-BE49-F238E27FC236}">
                <a16:creationId xmlns:a16="http://schemas.microsoft.com/office/drawing/2014/main" id="{79826BCA-C3A9-3B6D-A962-D85FF6CF268A}"/>
              </a:ext>
            </a:extLst>
          </p:cNvPr>
          <p:cNvSpPr/>
          <p:nvPr/>
        </p:nvSpPr>
        <p:spPr>
          <a:xfrm>
            <a:off x="24252898" y="10783204"/>
            <a:ext cx="17883995" cy="458203"/>
          </a:xfrm>
          <a:prstGeom prst="rect">
            <a:avLst/>
          </a:prstGeom>
          <a:solidFill>
            <a:srgbClr val="D9676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In my school, there are clear rules about what students can and cannot do</a:t>
            </a:r>
          </a:p>
        </p:txBody>
      </p:sp>
      <p:cxnSp>
        <p:nvCxnSpPr>
          <p:cNvPr id="17" name="Straight Arrow Connector 16">
            <a:extLst>
              <a:ext uri="{FF2B5EF4-FFF2-40B4-BE49-F238E27FC236}">
                <a16:creationId xmlns:a16="http://schemas.microsoft.com/office/drawing/2014/main" id="{D6618A34-E67B-3E1C-1FCC-9C8FE0F3420D}"/>
              </a:ext>
            </a:extLst>
          </p:cNvPr>
          <p:cNvCxnSpPr>
            <a:cxnSpLocks/>
            <a:stCxn id="7" idx="6"/>
            <a:endCxn id="15" idx="1"/>
          </p:cNvCxnSpPr>
          <p:nvPr/>
        </p:nvCxnSpPr>
        <p:spPr>
          <a:xfrm flipV="1">
            <a:off x="22735362" y="9852980"/>
            <a:ext cx="1517536" cy="603807"/>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D5DB189F-E7AE-0C61-E87A-3DC866C40389}"/>
              </a:ext>
            </a:extLst>
          </p:cNvPr>
          <p:cNvCxnSpPr>
            <a:cxnSpLocks/>
            <a:stCxn id="7" idx="6"/>
            <a:endCxn id="14" idx="1"/>
          </p:cNvCxnSpPr>
          <p:nvPr/>
        </p:nvCxnSpPr>
        <p:spPr>
          <a:xfrm flipV="1">
            <a:off x="22735362" y="10424887"/>
            <a:ext cx="1517544" cy="319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2F3432E8-221B-80A1-4CDD-1171FBF98CE7}"/>
              </a:ext>
            </a:extLst>
          </p:cNvPr>
          <p:cNvCxnSpPr>
            <a:cxnSpLocks/>
            <a:stCxn id="7" idx="6"/>
            <a:endCxn id="16" idx="1"/>
          </p:cNvCxnSpPr>
          <p:nvPr/>
        </p:nvCxnSpPr>
        <p:spPr>
          <a:xfrm>
            <a:off x="22735362" y="10456787"/>
            <a:ext cx="1517536" cy="555519"/>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1" name="Oval 20">
            <a:extLst>
              <a:ext uri="{FF2B5EF4-FFF2-40B4-BE49-F238E27FC236}">
                <a16:creationId xmlns:a16="http://schemas.microsoft.com/office/drawing/2014/main" id="{93A8D1BD-29C2-581B-C233-E9D291A2BEEF}"/>
              </a:ext>
            </a:extLst>
          </p:cNvPr>
          <p:cNvSpPr/>
          <p:nvPr/>
        </p:nvSpPr>
        <p:spPr>
          <a:xfrm>
            <a:off x="15564542" y="11761235"/>
            <a:ext cx="7170820" cy="2310062"/>
          </a:xfrm>
          <a:prstGeom prst="ellipse">
            <a:avLst/>
          </a:prstGeom>
          <a:solidFill>
            <a:srgbClr val="70AD47"/>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latin typeface="Times New Roman" panose="02020603050405020304" pitchFamily="18" charset="0"/>
                <a:cs typeface="Times New Roman" panose="02020603050405020304" pitchFamily="18" charset="0"/>
              </a:rPr>
              <a:t>Community Assets</a:t>
            </a:r>
          </a:p>
        </p:txBody>
      </p:sp>
      <p:sp>
        <p:nvSpPr>
          <p:cNvPr id="24" name="Rectangle 23">
            <a:extLst>
              <a:ext uri="{FF2B5EF4-FFF2-40B4-BE49-F238E27FC236}">
                <a16:creationId xmlns:a16="http://schemas.microsoft.com/office/drawing/2014/main" id="{5DC3E443-BBB6-212C-27BE-00E535D33E48}"/>
              </a:ext>
            </a:extLst>
          </p:cNvPr>
          <p:cNvSpPr/>
          <p:nvPr/>
        </p:nvSpPr>
        <p:spPr>
          <a:xfrm>
            <a:off x="24252897" y="12421850"/>
            <a:ext cx="17883995" cy="458203"/>
          </a:xfrm>
          <a:prstGeom prst="rect">
            <a:avLst/>
          </a:prstGeom>
          <a:solidFill>
            <a:srgbClr val="A9D18E"/>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Outside of my home and school, there is an adult who really cares about me. </a:t>
            </a:r>
          </a:p>
        </p:txBody>
      </p:sp>
      <p:sp>
        <p:nvSpPr>
          <p:cNvPr id="25" name="Rectangle 24">
            <a:extLst>
              <a:ext uri="{FF2B5EF4-FFF2-40B4-BE49-F238E27FC236}">
                <a16:creationId xmlns:a16="http://schemas.microsoft.com/office/drawing/2014/main" id="{3952EE39-A5C1-6710-0018-AAB3B49C4939}"/>
              </a:ext>
            </a:extLst>
          </p:cNvPr>
          <p:cNvSpPr/>
          <p:nvPr/>
        </p:nvSpPr>
        <p:spPr>
          <a:xfrm>
            <a:off x="24252898" y="13034184"/>
            <a:ext cx="17883995" cy="458203"/>
          </a:xfrm>
          <a:prstGeom prst="rect">
            <a:avLst/>
          </a:prstGeom>
          <a:solidFill>
            <a:srgbClr val="A9D18E"/>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Outside of my home and school, there is an adult who tells me when I do a good job. </a:t>
            </a:r>
          </a:p>
        </p:txBody>
      </p:sp>
      <p:cxnSp>
        <p:nvCxnSpPr>
          <p:cNvPr id="26" name="Straight Arrow Connector 25">
            <a:extLst>
              <a:ext uri="{FF2B5EF4-FFF2-40B4-BE49-F238E27FC236}">
                <a16:creationId xmlns:a16="http://schemas.microsoft.com/office/drawing/2014/main" id="{3044B77B-C7D0-B740-1182-08DFCA795FD2}"/>
              </a:ext>
            </a:extLst>
          </p:cNvPr>
          <p:cNvCxnSpPr>
            <a:cxnSpLocks/>
            <a:stCxn id="21" idx="6"/>
            <a:endCxn id="24" idx="1"/>
          </p:cNvCxnSpPr>
          <p:nvPr/>
        </p:nvCxnSpPr>
        <p:spPr>
          <a:xfrm flipV="1">
            <a:off x="22735362" y="12650952"/>
            <a:ext cx="1517535" cy="26531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A3ACDD71-8901-B38C-B6A3-41D56D86D9C6}"/>
              </a:ext>
            </a:extLst>
          </p:cNvPr>
          <p:cNvCxnSpPr>
            <a:cxnSpLocks/>
            <a:stCxn id="21" idx="6"/>
            <a:endCxn id="25" idx="1"/>
          </p:cNvCxnSpPr>
          <p:nvPr/>
        </p:nvCxnSpPr>
        <p:spPr>
          <a:xfrm>
            <a:off x="22735362" y="12916266"/>
            <a:ext cx="1517536" cy="34702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9" name="Oval 28">
            <a:extLst>
              <a:ext uri="{FF2B5EF4-FFF2-40B4-BE49-F238E27FC236}">
                <a16:creationId xmlns:a16="http://schemas.microsoft.com/office/drawing/2014/main" id="{56F1F9A3-F103-80D5-CC2E-154E0DC6114C}"/>
              </a:ext>
            </a:extLst>
          </p:cNvPr>
          <p:cNvSpPr/>
          <p:nvPr/>
        </p:nvSpPr>
        <p:spPr>
          <a:xfrm>
            <a:off x="15584375" y="14189215"/>
            <a:ext cx="7170820" cy="2310062"/>
          </a:xfrm>
          <a:prstGeom prst="ellipse">
            <a:avLst/>
          </a:prstGeom>
          <a:solidFill>
            <a:srgbClr val="657D9D"/>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latin typeface="Times New Roman" panose="02020603050405020304" pitchFamily="18" charset="0"/>
                <a:cs typeface="Times New Roman" panose="02020603050405020304" pitchFamily="18" charset="0"/>
              </a:rPr>
              <a:t>Peer Assets</a:t>
            </a:r>
          </a:p>
        </p:txBody>
      </p:sp>
      <p:sp>
        <p:nvSpPr>
          <p:cNvPr id="30" name="Rectangle 29">
            <a:extLst>
              <a:ext uri="{FF2B5EF4-FFF2-40B4-BE49-F238E27FC236}">
                <a16:creationId xmlns:a16="http://schemas.microsoft.com/office/drawing/2014/main" id="{4B973939-C406-DEF0-3485-4A91C24A7E4C}"/>
              </a:ext>
            </a:extLst>
          </p:cNvPr>
          <p:cNvSpPr/>
          <p:nvPr/>
        </p:nvSpPr>
        <p:spPr>
          <a:xfrm>
            <a:off x="24252896" y="15381544"/>
            <a:ext cx="17883995" cy="458203"/>
          </a:xfrm>
          <a:prstGeom prst="rect">
            <a:avLst/>
          </a:prstGeom>
          <a:solidFill>
            <a:srgbClr val="CCD4DE"/>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I have a friend about my own age who helps me when I’m having a hard time.</a:t>
            </a:r>
          </a:p>
        </p:txBody>
      </p:sp>
      <p:sp>
        <p:nvSpPr>
          <p:cNvPr id="32" name="Rectangle 31">
            <a:extLst>
              <a:ext uri="{FF2B5EF4-FFF2-40B4-BE49-F238E27FC236}">
                <a16:creationId xmlns:a16="http://schemas.microsoft.com/office/drawing/2014/main" id="{ECF0B52D-559C-2F96-6852-E3698126ED5F}"/>
              </a:ext>
            </a:extLst>
          </p:cNvPr>
          <p:cNvSpPr/>
          <p:nvPr/>
        </p:nvSpPr>
        <p:spPr>
          <a:xfrm>
            <a:off x="24252897" y="14769210"/>
            <a:ext cx="17883995" cy="458203"/>
          </a:xfrm>
          <a:prstGeom prst="rect">
            <a:avLst/>
          </a:prstGeom>
          <a:solidFill>
            <a:srgbClr val="CCD4DE"/>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I have a friend about my own age who really cares about me.</a:t>
            </a:r>
          </a:p>
        </p:txBody>
      </p:sp>
      <p:cxnSp>
        <p:nvCxnSpPr>
          <p:cNvPr id="33" name="Straight Arrow Connector 32">
            <a:extLst>
              <a:ext uri="{FF2B5EF4-FFF2-40B4-BE49-F238E27FC236}">
                <a16:creationId xmlns:a16="http://schemas.microsoft.com/office/drawing/2014/main" id="{6559F99C-3BF2-847A-0F60-4BBED41F7F86}"/>
              </a:ext>
            </a:extLst>
          </p:cNvPr>
          <p:cNvCxnSpPr>
            <a:cxnSpLocks/>
            <a:stCxn id="29" idx="6"/>
            <a:endCxn id="32" idx="1"/>
          </p:cNvCxnSpPr>
          <p:nvPr/>
        </p:nvCxnSpPr>
        <p:spPr>
          <a:xfrm flipV="1">
            <a:off x="22755195" y="14998312"/>
            <a:ext cx="1497702" cy="345934"/>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785FC96A-E5AD-DC8D-24CA-332959EC5442}"/>
              </a:ext>
            </a:extLst>
          </p:cNvPr>
          <p:cNvCxnSpPr>
            <a:cxnSpLocks/>
            <a:stCxn id="29" idx="6"/>
            <a:endCxn id="30" idx="1"/>
          </p:cNvCxnSpPr>
          <p:nvPr/>
        </p:nvCxnSpPr>
        <p:spPr>
          <a:xfrm>
            <a:off x="22755195" y="15344246"/>
            <a:ext cx="1497701" cy="26640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7" name="Rectangle 36">
            <a:extLst>
              <a:ext uri="{FF2B5EF4-FFF2-40B4-BE49-F238E27FC236}">
                <a16:creationId xmlns:a16="http://schemas.microsoft.com/office/drawing/2014/main" id="{064DF755-883B-2104-D127-9FF071397E99}"/>
              </a:ext>
            </a:extLst>
          </p:cNvPr>
          <p:cNvSpPr/>
          <p:nvPr/>
        </p:nvSpPr>
        <p:spPr>
          <a:xfrm>
            <a:off x="24252895" y="18176350"/>
            <a:ext cx="17883995" cy="458203"/>
          </a:xfrm>
          <a:prstGeom prst="rect">
            <a:avLst/>
          </a:prstGeom>
          <a:solidFill>
            <a:srgbClr val="00B0F0">
              <a:alpha val="50000"/>
            </a:srgb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Outside of my home and school, I am a part of clubs, sports teams, church/temple, or other group activities. </a:t>
            </a:r>
          </a:p>
        </p:txBody>
      </p:sp>
      <p:sp>
        <p:nvSpPr>
          <p:cNvPr id="38" name="Rectangle 37">
            <a:extLst>
              <a:ext uri="{FF2B5EF4-FFF2-40B4-BE49-F238E27FC236}">
                <a16:creationId xmlns:a16="http://schemas.microsoft.com/office/drawing/2014/main" id="{105385FB-8DC3-6B65-A033-A8A72A048A2E}"/>
              </a:ext>
            </a:extLst>
          </p:cNvPr>
          <p:cNvSpPr/>
          <p:nvPr/>
        </p:nvSpPr>
        <p:spPr>
          <a:xfrm>
            <a:off x="24252896" y="17611767"/>
            <a:ext cx="17883995" cy="458203"/>
          </a:xfrm>
          <a:prstGeom prst="rect">
            <a:avLst/>
          </a:prstGeom>
          <a:solidFill>
            <a:srgbClr val="00B0F0">
              <a:alpha val="50000"/>
            </a:srgb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Outside of my home and school, I am involved in music, art, literature, sports, or a hobby. </a:t>
            </a:r>
          </a:p>
        </p:txBody>
      </p:sp>
      <p:sp>
        <p:nvSpPr>
          <p:cNvPr id="39" name="Rectangle 38">
            <a:extLst>
              <a:ext uri="{FF2B5EF4-FFF2-40B4-BE49-F238E27FC236}">
                <a16:creationId xmlns:a16="http://schemas.microsoft.com/office/drawing/2014/main" id="{05807813-D492-05FF-A5C4-6EAC7892F8F8}"/>
              </a:ext>
            </a:extLst>
          </p:cNvPr>
          <p:cNvSpPr/>
          <p:nvPr/>
        </p:nvSpPr>
        <p:spPr>
          <a:xfrm>
            <a:off x="24252895" y="17021319"/>
            <a:ext cx="17883995" cy="458203"/>
          </a:xfrm>
          <a:prstGeom prst="rect">
            <a:avLst/>
          </a:prstGeom>
          <a:solidFill>
            <a:srgbClr val="00B0F0">
              <a:alpha val="50000"/>
            </a:srgb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
            <a:r>
              <a:rPr lang="en-US" sz="2800" dirty="0">
                <a:solidFill>
                  <a:schemeClr val="tx1"/>
                </a:solidFill>
                <a:latin typeface="Times New Roman" panose="02020603050405020304" pitchFamily="18" charset="0"/>
                <a:cs typeface="Times New Roman" panose="02020603050405020304" pitchFamily="18" charset="0"/>
              </a:rPr>
              <a:t>At school I am involved in sports, clubs, or other extra-curricular activities (such as band, cheerleading, or student council). </a:t>
            </a:r>
          </a:p>
        </p:txBody>
      </p:sp>
      <p:sp>
        <p:nvSpPr>
          <p:cNvPr id="40" name="Oval 39">
            <a:extLst>
              <a:ext uri="{FF2B5EF4-FFF2-40B4-BE49-F238E27FC236}">
                <a16:creationId xmlns:a16="http://schemas.microsoft.com/office/drawing/2014/main" id="{8256EAF3-8656-E556-4C2B-EE710BEAE62A}"/>
              </a:ext>
            </a:extLst>
          </p:cNvPr>
          <p:cNvSpPr/>
          <p:nvPr/>
        </p:nvSpPr>
        <p:spPr>
          <a:xfrm>
            <a:off x="15564539" y="16653408"/>
            <a:ext cx="7170820" cy="2310062"/>
          </a:xfrm>
          <a:prstGeom prst="ellipse">
            <a:avLst/>
          </a:prstGeom>
          <a:solidFill>
            <a:srgbClr val="00B0F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latin typeface="Times New Roman" panose="02020603050405020304" pitchFamily="18" charset="0"/>
                <a:cs typeface="Times New Roman" panose="02020603050405020304" pitchFamily="18" charset="0"/>
              </a:rPr>
              <a:t>Constructive Use of Time</a:t>
            </a:r>
          </a:p>
        </p:txBody>
      </p:sp>
      <p:cxnSp>
        <p:nvCxnSpPr>
          <p:cNvPr id="42" name="Straight Arrow Connector 41">
            <a:extLst>
              <a:ext uri="{FF2B5EF4-FFF2-40B4-BE49-F238E27FC236}">
                <a16:creationId xmlns:a16="http://schemas.microsoft.com/office/drawing/2014/main" id="{0C3A2A54-A9FF-4C5B-CF4E-511CF9420984}"/>
              </a:ext>
            </a:extLst>
          </p:cNvPr>
          <p:cNvCxnSpPr>
            <a:cxnSpLocks/>
            <a:stCxn id="40" idx="6"/>
            <a:endCxn id="39" idx="1"/>
          </p:cNvCxnSpPr>
          <p:nvPr/>
        </p:nvCxnSpPr>
        <p:spPr>
          <a:xfrm flipV="1">
            <a:off x="22735359" y="17250421"/>
            <a:ext cx="1517536" cy="558018"/>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C31B60E8-80E0-78F7-E36F-0965DC7BE0C9}"/>
              </a:ext>
            </a:extLst>
          </p:cNvPr>
          <p:cNvCxnSpPr>
            <a:cxnSpLocks/>
            <a:stCxn id="40" idx="6"/>
            <a:endCxn id="38" idx="1"/>
          </p:cNvCxnSpPr>
          <p:nvPr/>
        </p:nvCxnSpPr>
        <p:spPr>
          <a:xfrm>
            <a:off x="22735359" y="17808439"/>
            <a:ext cx="1517537" cy="32430"/>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8FFB34FF-385B-32BB-7EC0-4255EC6EEAB2}"/>
              </a:ext>
            </a:extLst>
          </p:cNvPr>
          <p:cNvCxnSpPr>
            <a:cxnSpLocks/>
            <a:stCxn id="40" idx="6"/>
            <a:endCxn id="37" idx="1"/>
          </p:cNvCxnSpPr>
          <p:nvPr/>
        </p:nvCxnSpPr>
        <p:spPr>
          <a:xfrm>
            <a:off x="22735359" y="17808439"/>
            <a:ext cx="1517536" cy="597013"/>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5" name="Connector: Curved 44">
            <a:extLst>
              <a:ext uri="{FF2B5EF4-FFF2-40B4-BE49-F238E27FC236}">
                <a16:creationId xmlns:a16="http://schemas.microsoft.com/office/drawing/2014/main" id="{972691B4-447B-68C7-8562-6CFB4CC57E43}"/>
              </a:ext>
            </a:extLst>
          </p:cNvPr>
          <p:cNvCxnSpPr>
            <a:stCxn id="10" idx="3"/>
            <a:endCxn id="16" idx="3"/>
          </p:cNvCxnSpPr>
          <p:nvPr/>
        </p:nvCxnSpPr>
        <p:spPr>
          <a:xfrm>
            <a:off x="42136893" y="8563559"/>
            <a:ext cx="12700" cy="2448747"/>
          </a:xfrm>
          <a:prstGeom prst="curvedConnector3">
            <a:avLst>
              <a:gd name="adj1" fmla="val 4200000"/>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77EB6322-0453-5470-108F-121F6EF0B0EB}"/>
              </a:ext>
            </a:extLst>
          </p:cNvPr>
          <p:cNvSpPr txBox="1"/>
          <p:nvPr/>
        </p:nvSpPr>
        <p:spPr>
          <a:xfrm>
            <a:off x="23240583" y="8290915"/>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.549</a:t>
            </a:r>
          </a:p>
        </p:txBody>
      </p:sp>
      <p:sp>
        <p:nvSpPr>
          <p:cNvPr id="47" name="TextBox 46">
            <a:extLst>
              <a:ext uri="{FF2B5EF4-FFF2-40B4-BE49-F238E27FC236}">
                <a16:creationId xmlns:a16="http://schemas.microsoft.com/office/drawing/2014/main" id="{36297437-7FD9-A8EB-E1C2-EE1F174E847B}"/>
              </a:ext>
            </a:extLst>
          </p:cNvPr>
          <p:cNvSpPr txBox="1"/>
          <p:nvPr/>
        </p:nvSpPr>
        <p:spPr>
          <a:xfrm>
            <a:off x="23240582" y="7771516"/>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.763</a:t>
            </a:r>
          </a:p>
        </p:txBody>
      </p:sp>
      <p:sp>
        <p:nvSpPr>
          <p:cNvPr id="48" name="TextBox 47">
            <a:extLst>
              <a:ext uri="{FF2B5EF4-FFF2-40B4-BE49-F238E27FC236}">
                <a16:creationId xmlns:a16="http://schemas.microsoft.com/office/drawing/2014/main" id="{206AAB50-672B-199C-BE91-60D3F5A36E83}"/>
              </a:ext>
            </a:extLst>
          </p:cNvPr>
          <p:cNvSpPr txBox="1"/>
          <p:nvPr/>
        </p:nvSpPr>
        <p:spPr>
          <a:xfrm>
            <a:off x="23240582" y="7332439"/>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.573</a:t>
            </a:r>
          </a:p>
        </p:txBody>
      </p:sp>
      <p:sp>
        <p:nvSpPr>
          <p:cNvPr id="49" name="TextBox 48">
            <a:extLst>
              <a:ext uri="{FF2B5EF4-FFF2-40B4-BE49-F238E27FC236}">
                <a16:creationId xmlns:a16="http://schemas.microsoft.com/office/drawing/2014/main" id="{734AD301-F78F-AD49-7073-58AFEBD16790}"/>
              </a:ext>
            </a:extLst>
          </p:cNvPr>
          <p:cNvSpPr txBox="1"/>
          <p:nvPr/>
        </p:nvSpPr>
        <p:spPr>
          <a:xfrm>
            <a:off x="23240582" y="9771761"/>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.784</a:t>
            </a:r>
          </a:p>
        </p:txBody>
      </p:sp>
      <p:sp>
        <p:nvSpPr>
          <p:cNvPr id="50" name="TextBox 49">
            <a:extLst>
              <a:ext uri="{FF2B5EF4-FFF2-40B4-BE49-F238E27FC236}">
                <a16:creationId xmlns:a16="http://schemas.microsoft.com/office/drawing/2014/main" id="{522580AE-622B-2032-36DD-8EB6E7CFCA19}"/>
              </a:ext>
            </a:extLst>
          </p:cNvPr>
          <p:cNvSpPr txBox="1"/>
          <p:nvPr/>
        </p:nvSpPr>
        <p:spPr>
          <a:xfrm>
            <a:off x="23240582" y="10228398"/>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.844</a:t>
            </a:r>
          </a:p>
        </p:txBody>
      </p:sp>
      <p:sp>
        <p:nvSpPr>
          <p:cNvPr id="51" name="TextBox 50">
            <a:extLst>
              <a:ext uri="{FF2B5EF4-FFF2-40B4-BE49-F238E27FC236}">
                <a16:creationId xmlns:a16="http://schemas.microsoft.com/office/drawing/2014/main" id="{0001DF54-B901-2F52-9340-D395FFBE891B}"/>
              </a:ext>
            </a:extLst>
          </p:cNvPr>
          <p:cNvSpPr txBox="1"/>
          <p:nvPr/>
        </p:nvSpPr>
        <p:spPr>
          <a:xfrm>
            <a:off x="23240582" y="10685889"/>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.414</a:t>
            </a:r>
          </a:p>
        </p:txBody>
      </p:sp>
      <p:sp>
        <p:nvSpPr>
          <p:cNvPr id="52" name="TextBox 51">
            <a:extLst>
              <a:ext uri="{FF2B5EF4-FFF2-40B4-BE49-F238E27FC236}">
                <a16:creationId xmlns:a16="http://schemas.microsoft.com/office/drawing/2014/main" id="{706FD257-266C-A32F-5262-34C8000E1B47}"/>
              </a:ext>
            </a:extLst>
          </p:cNvPr>
          <p:cNvSpPr txBox="1"/>
          <p:nvPr/>
        </p:nvSpPr>
        <p:spPr>
          <a:xfrm>
            <a:off x="23240580" y="15394183"/>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.830</a:t>
            </a:r>
          </a:p>
        </p:txBody>
      </p:sp>
      <p:sp>
        <p:nvSpPr>
          <p:cNvPr id="53" name="TextBox 52">
            <a:extLst>
              <a:ext uri="{FF2B5EF4-FFF2-40B4-BE49-F238E27FC236}">
                <a16:creationId xmlns:a16="http://schemas.microsoft.com/office/drawing/2014/main" id="{56492971-EAB1-91D5-2965-411A63196420}"/>
              </a:ext>
            </a:extLst>
          </p:cNvPr>
          <p:cNvSpPr txBox="1"/>
          <p:nvPr/>
        </p:nvSpPr>
        <p:spPr>
          <a:xfrm>
            <a:off x="23240581" y="14821025"/>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.884</a:t>
            </a:r>
          </a:p>
        </p:txBody>
      </p:sp>
      <p:sp>
        <p:nvSpPr>
          <p:cNvPr id="64" name="TextBox 63">
            <a:extLst>
              <a:ext uri="{FF2B5EF4-FFF2-40B4-BE49-F238E27FC236}">
                <a16:creationId xmlns:a16="http://schemas.microsoft.com/office/drawing/2014/main" id="{8EBBB0EE-DBC3-5C55-404B-DB74040A3F2B}"/>
              </a:ext>
            </a:extLst>
          </p:cNvPr>
          <p:cNvSpPr txBox="1"/>
          <p:nvPr/>
        </p:nvSpPr>
        <p:spPr>
          <a:xfrm>
            <a:off x="23240581" y="12951025"/>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.839</a:t>
            </a:r>
          </a:p>
        </p:txBody>
      </p:sp>
      <p:sp>
        <p:nvSpPr>
          <p:cNvPr id="65" name="TextBox 64">
            <a:extLst>
              <a:ext uri="{FF2B5EF4-FFF2-40B4-BE49-F238E27FC236}">
                <a16:creationId xmlns:a16="http://schemas.microsoft.com/office/drawing/2014/main" id="{118001E4-A05C-0EF4-0592-88CC93904491}"/>
              </a:ext>
            </a:extLst>
          </p:cNvPr>
          <p:cNvSpPr txBox="1"/>
          <p:nvPr/>
        </p:nvSpPr>
        <p:spPr>
          <a:xfrm>
            <a:off x="23240582" y="12515905"/>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.786</a:t>
            </a:r>
          </a:p>
        </p:txBody>
      </p:sp>
      <p:sp>
        <p:nvSpPr>
          <p:cNvPr id="66" name="TextBox 65">
            <a:extLst>
              <a:ext uri="{FF2B5EF4-FFF2-40B4-BE49-F238E27FC236}">
                <a16:creationId xmlns:a16="http://schemas.microsoft.com/office/drawing/2014/main" id="{6DF5489B-FD5D-7E32-6C2D-5ABBCE4997B3}"/>
              </a:ext>
            </a:extLst>
          </p:cNvPr>
          <p:cNvSpPr txBox="1"/>
          <p:nvPr/>
        </p:nvSpPr>
        <p:spPr>
          <a:xfrm>
            <a:off x="23240578" y="18059362"/>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.786</a:t>
            </a:r>
          </a:p>
        </p:txBody>
      </p:sp>
      <p:sp>
        <p:nvSpPr>
          <p:cNvPr id="67" name="TextBox 66">
            <a:extLst>
              <a:ext uri="{FF2B5EF4-FFF2-40B4-BE49-F238E27FC236}">
                <a16:creationId xmlns:a16="http://schemas.microsoft.com/office/drawing/2014/main" id="{BA021596-EE3F-C30A-1BBB-806A816A06BD}"/>
              </a:ext>
            </a:extLst>
          </p:cNvPr>
          <p:cNvSpPr txBox="1"/>
          <p:nvPr/>
        </p:nvSpPr>
        <p:spPr>
          <a:xfrm>
            <a:off x="23240579" y="17151729"/>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.666</a:t>
            </a:r>
          </a:p>
        </p:txBody>
      </p:sp>
      <p:sp>
        <p:nvSpPr>
          <p:cNvPr id="68" name="TextBox 67">
            <a:extLst>
              <a:ext uri="{FF2B5EF4-FFF2-40B4-BE49-F238E27FC236}">
                <a16:creationId xmlns:a16="http://schemas.microsoft.com/office/drawing/2014/main" id="{54A7D32F-5832-192F-BB18-9A138BB2A55C}"/>
              </a:ext>
            </a:extLst>
          </p:cNvPr>
          <p:cNvSpPr txBox="1"/>
          <p:nvPr/>
        </p:nvSpPr>
        <p:spPr>
          <a:xfrm>
            <a:off x="23240577" y="17613292"/>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.629</a:t>
            </a:r>
          </a:p>
        </p:txBody>
      </p:sp>
      <p:sp>
        <p:nvSpPr>
          <p:cNvPr id="69" name="TextBox 68">
            <a:extLst>
              <a:ext uri="{FF2B5EF4-FFF2-40B4-BE49-F238E27FC236}">
                <a16:creationId xmlns:a16="http://schemas.microsoft.com/office/drawing/2014/main" id="{C726F259-7D8E-4D33-589F-A50F7D845956}"/>
              </a:ext>
            </a:extLst>
          </p:cNvPr>
          <p:cNvSpPr txBox="1"/>
          <p:nvPr/>
        </p:nvSpPr>
        <p:spPr>
          <a:xfrm>
            <a:off x="42163798" y="9473381"/>
            <a:ext cx="813043" cy="523220"/>
          </a:xfrm>
          <a:prstGeom prst="rect">
            <a:avLst/>
          </a:prstGeom>
          <a:solidFill>
            <a:schemeClr val="bg1">
              <a:alpha val="80000"/>
            </a:schemeClr>
          </a:solidFill>
        </p:spPr>
        <p:txBody>
          <a:bodyPr wrap="none" rtlCol="0">
            <a:spAutoFit/>
          </a:bodyPr>
          <a:lstStyle/>
          <a:p>
            <a:r>
              <a:rPr lang="en-US" sz="2800" dirty="0">
                <a:latin typeface="Times New Roman" panose="02020603050405020304" pitchFamily="18" charset="0"/>
                <a:cs typeface="Times New Roman" panose="02020603050405020304" pitchFamily="18" charset="0"/>
              </a:rPr>
              <a:t>.231</a:t>
            </a:r>
          </a:p>
        </p:txBody>
      </p:sp>
      <p:sp>
        <p:nvSpPr>
          <p:cNvPr id="3" name="Rectangle 2">
            <a:extLst>
              <a:ext uri="{FF2B5EF4-FFF2-40B4-BE49-F238E27FC236}">
                <a16:creationId xmlns:a16="http://schemas.microsoft.com/office/drawing/2014/main" id="{BE8687B1-CCAC-0AD7-F3E2-A1BAC42B2DBF}"/>
              </a:ext>
            </a:extLst>
          </p:cNvPr>
          <p:cNvSpPr/>
          <p:nvPr/>
        </p:nvSpPr>
        <p:spPr>
          <a:xfrm>
            <a:off x="456133" y="5321211"/>
            <a:ext cx="14054839" cy="1212006"/>
          </a:xfrm>
          <a:prstGeom prst="rect">
            <a:avLst/>
          </a:prstGeom>
          <a:solidFill>
            <a:schemeClr val="bg1"/>
          </a:solidFill>
          <a:ln w="76200">
            <a:solidFill>
              <a:srgbClr val="BF1D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INTRODUCTION</a:t>
            </a:r>
          </a:p>
        </p:txBody>
      </p:sp>
      <p:sp>
        <p:nvSpPr>
          <p:cNvPr id="35" name="Rectangle 34">
            <a:extLst>
              <a:ext uri="{FF2B5EF4-FFF2-40B4-BE49-F238E27FC236}">
                <a16:creationId xmlns:a16="http://schemas.microsoft.com/office/drawing/2014/main" id="{5102F9B9-F3E1-4CB3-6195-01D2E66467AF}"/>
              </a:ext>
            </a:extLst>
          </p:cNvPr>
          <p:cNvSpPr/>
          <p:nvPr/>
        </p:nvSpPr>
        <p:spPr>
          <a:xfrm>
            <a:off x="14926408" y="5321211"/>
            <a:ext cx="28472368" cy="1212006"/>
          </a:xfrm>
          <a:prstGeom prst="rect">
            <a:avLst/>
          </a:prstGeom>
          <a:solidFill>
            <a:schemeClr val="bg1"/>
          </a:solidFill>
          <a:ln w="76200">
            <a:solidFill>
              <a:srgbClr val="BF1D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5-FACTOR MODEL OF RESILIENCE</a:t>
            </a:r>
          </a:p>
        </p:txBody>
      </p:sp>
      <p:sp>
        <p:nvSpPr>
          <p:cNvPr id="54" name="Rectangle 53">
            <a:extLst>
              <a:ext uri="{FF2B5EF4-FFF2-40B4-BE49-F238E27FC236}">
                <a16:creationId xmlns:a16="http://schemas.microsoft.com/office/drawing/2014/main" id="{B4D64AB4-4E29-8854-807B-A2DF93CF7338}"/>
              </a:ext>
            </a:extLst>
          </p:cNvPr>
          <p:cNvSpPr/>
          <p:nvPr/>
        </p:nvSpPr>
        <p:spPr>
          <a:xfrm>
            <a:off x="14926202" y="19616738"/>
            <a:ext cx="18236038" cy="1212006"/>
          </a:xfrm>
          <a:prstGeom prst="rect">
            <a:avLst/>
          </a:prstGeom>
          <a:solidFill>
            <a:schemeClr val="bg1"/>
          </a:solidFill>
          <a:ln w="76200">
            <a:solidFill>
              <a:srgbClr val="BF1D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Times New Roman" panose="02020603050405020304" pitchFamily="18" charset="0"/>
                <a:ea typeface="Cambria" panose="02040503050406030204" pitchFamily="18" charset="0"/>
                <a:cs typeface="Times New Roman" panose="02020603050405020304" pitchFamily="18" charset="0"/>
              </a:rPr>
              <a:t>RESULTS</a:t>
            </a:r>
          </a:p>
        </p:txBody>
      </p:sp>
      <p:sp>
        <p:nvSpPr>
          <p:cNvPr id="55" name="Rectangle 54">
            <a:extLst>
              <a:ext uri="{FF2B5EF4-FFF2-40B4-BE49-F238E27FC236}">
                <a16:creationId xmlns:a16="http://schemas.microsoft.com/office/drawing/2014/main" id="{A6FB43D2-175C-51FA-A1B4-B3B2B593B6D0}"/>
              </a:ext>
            </a:extLst>
          </p:cNvPr>
          <p:cNvSpPr>
            <a:spLocks/>
          </p:cNvSpPr>
          <p:nvPr/>
        </p:nvSpPr>
        <p:spPr>
          <a:xfrm>
            <a:off x="14926201" y="20745121"/>
            <a:ext cx="18236038" cy="11812026"/>
          </a:xfrm>
          <a:prstGeom prst="rect">
            <a:avLst/>
          </a:prstGeom>
          <a:solidFill>
            <a:schemeClr val="bg1"/>
          </a:solidFill>
          <a:ln w="76200">
            <a:solidFill>
              <a:srgbClr val="BA0C2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marL="571500" indent="-571500">
              <a:buFont typeface="Wingdings" panose="05000000000000000000" pitchFamily="2" charset="2"/>
              <a:buChar char="v"/>
            </a:pPr>
            <a:r>
              <a:rPr lang="en-US" sz="3600" dirty="0">
                <a:solidFill>
                  <a:schemeClr val="tx1"/>
                </a:solidFill>
                <a:latin typeface="Times New Roman" panose="02020603050405020304" pitchFamily="18" charset="0"/>
                <a:ea typeface="Calibri" panose="020F0502020204030204"/>
                <a:cs typeface="Times New Roman" panose="02020603050405020304" pitchFamily="18" charset="0"/>
              </a:rPr>
              <a:t>We found that a 5-factor model showed the best fit with our sample, CFI=.979, RMSEA=.024, SRMR=.026, including Home Assets, School Assets, Community Assets, Peer Assets, and Constructive Use of Time (see Figure above)</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panose="020F0502020204030204"/>
                <a:cs typeface="Times New Roman" panose="02020603050405020304" pitchFamily="18" charset="0"/>
              </a:rPr>
              <a:t>Home Assets were consistently related to lower substance use and was the strongest predictor for each outcome (see Table 1)</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panose="020F0502020204030204"/>
                <a:cs typeface="Times New Roman" panose="02020603050405020304" pitchFamily="18" charset="0"/>
              </a:rPr>
              <a:t>Constructive Use of Time was weakly related to less substance use</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panose="020F0502020204030204"/>
                <a:cs typeface="Times New Roman" panose="02020603050405020304" pitchFamily="18" charset="0"/>
              </a:rPr>
              <a:t>Peer Assets and Community Assets were weakly positively associated with substance use</a:t>
            </a:r>
          </a:p>
          <a:p>
            <a:pPr marL="571500" indent="-571500">
              <a:buFont typeface="Wingdings" panose="05000000000000000000" pitchFamily="2" charset="2"/>
              <a:buChar char="v"/>
              <a:defRPr/>
            </a:pPr>
            <a:r>
              <a:rPr lang="en-US" sz="3600" dirty="0">
                <a:solidFill>
                  <a:schemeClr val="tx1"/>
                </a:solidFill>
                <a:latin typeface="Times New Roman" panose="02020603050405020304" pitchFamily="18" charset="0"/>
                <a:ea typeface="Calibri" panose="020F0502020204030204"/>
                <a:cs typeface="Times New Roman" panose="02020603050405020304" pitchFamily="18" charset="0"/>
              </a:rPr>
              <a:t>School Assets were not significantly related to substance use outcomes</a:t>
            </a:r>
          </a:p>
          <a:p>
            <a:pPr marL="571500" indent="-571500">
              <a:buFont typeface="Wingdings" panose="05000000000000000000" pitchFamily="2" charset="2"/>
              <a:buChar char="v"/>
            </a:pPr>
            <a:endParaRPr lang="en-US" sz="3600" dirty="0">
              <a:solidFill>
                <a:schemeClr val="tx1"/>
              </a:solidFill>
              <a:latin typeface="Times New Roman" panose="02020603050405020304" pitchFamily="18" charset="0"/>
              <a:ea typeface="Calibri" panose="020F0502020204030204"/>
              <a:cs typeface="Times New Roman" panose="02020603050405020304" pitchFamily="18" charset="0"/>
            </a:endParaRPr>
          </a:p>
        </p:txBody>
      </p:sp>
      <p:graphicFrame>
        <p:nvGraphicFramePr>
          <p:cNvPr id="22" name="Table 21">
            <a:extLst>
              <a:ext uri="{FF2B5EF4-FFF2-40B4-BE49-F238E27FC236}">
                <a16:creationId xmlns:a16="http://schemas.microsoft.com/office/drawing/2014/main" id="{BC0AA88C-41B8-44CA-2BD0-3C6CD75AB514}"/>
              </a:ext>
            </a:extLst>
          </p:cNvPr>
          <p:cNvGraphicFramePr>
            <a:graphicFrameLocks noGrp="1"/>
          </p:cNvGraphicFramePr>
          <p:nvPr>
            <p:extLst>
              <p:ext uri="{D42A27DB-BD31-4B8C-83A1-F6EECF244321}">
                <p14:modId xmlns:p14="http://schemas.microsoft.com/office/powerpoint/2010/main" val="607992094"/>
              </p:ext>
            </p:extLst>
          </p:nvPr>
        </p:nvGraphicFramePr>
        <p:xfrm>
          <a:off x="15000329" y="26088715"/>
          <a:ext cx="18102916" cy="6193159"/>
        </p:xfrm>
        <a:graphic>
          <a:graphicData uri="http://schemas.openxmlformats.org/drawingml/2006/table">
            <a:tbl>
              <a:tblPr firstRow="1" bandRow="1">
                <a:tableStyleId>{616DA210-FB5B-4158-B5E0-FEB733F419BA}</a:tableStyleId>
              </a:tblPr>
              <a:tblGrid>
                <a:gridCol w="6251291">
                  <a:extLst>
                    <a:ext uri="{9D8B030D-6E8A-4147-A177-3AD203B41FA5}">
                      <a16:colId xmlns:a16="http://schemas.microsoft.com/office/drawing/2014/main" val="3794943202"/>
                    </a:ext>
                  </a:extLst>
                </a:gridCol>
                <a:gridCol w="1997680">
                  <a:extLst>
                    <a:ext uri="{9D8B030D-6E8A-4147-A177-3AD203B41FA5}">
                      <a16:colId xmlns:a16="http://schemas.microsoft.com/office/drawing/2014/main" val="1001171235"/>
                    </a:ext>
                  </a:extLst>
                </a:gridCol>
                <a:gridCol w="2052845">
                  <a:extLst>
                    <a:ext uri="{9D8B030D-6E8A-4147-A177-3AD203B41FA5}">
                      <a16:colId xmlns:a16="http://schemas.microsoft.com/office/drawing/2014/main" val="3505471848"/>
                    </a:ext>
                  </a:extLst>
                </a:gridCol>
                <a:gridCol w="2173019">
                  <a:extLst>
                    <a:ext uri="{9D8B030D-6E8A-4147-A177-3AD203B41FA5}">
                      <a16:colId xmlns:a16="http://schemas.microsoft.com/office/drawing/2014/main" val="3124669145"/>
                    </a:ext>
                  </a:extLst>
                </a:gridCol>
                <a:gridCol w="2036097">
                  <a:extLst>
                    <a:ext uri="{9D8B030D-6E8A-4147-A177-3AD203B41FA5}">
                      <a16:colId xmlns:a16="http://schemas.microsoft.com/office/drawing/2014/main" val="2624531858"/>
                    </a:ext>
                  </a:extLst>
                </a:gridCol>
                <a:gridCol w="1978472">
                  <a:extLst>
                    <a:ext uri="{9D8B030D-6E8A-4147-A177-3AD203B41FA5}">
                      <a16:colId xmlns:a16="http://schemas.microsoft.com/office/drawing/2014/main" val="2819955902"/>
                    </a:ext>
                  </a:extLst>
                </a:gridCol>
                <a:gridCol w="1613512">
                  <a:extLst>
                    <a:ext uri="{9D8B030D-6E8A-4147-A177-3AD203B41FA5}">
                      <a16:colId xmlns:a16="http://schemas.microsoft.com/office/drawing/2014/main" val="959120617"/>
                    </a:ext>
                  </a:extLst>
                </a:gridCol>
              </a:tblGrid>
              <a:tr h="591618">
                <a:tc gridSpan="7">
                  <a:txBody>
                    <a:bodyPr/>
                    <a:lstStyle/>
                    <a:p>
                      <a:pPr algn="l" fontAlgn="b">
                        <a:buNone/>
                      </a:pPr>
                      <a:r>
                        <a:rPr lang="en-US" sz="3600" b="1" i="0" u="none" strike="noStrike" dirty="0">
                          <a:solidFill>
                            <a:srgbClr val="000000"/>
                          </a:solidFill>
                          <a:effectLst/>
                          <a:latin typeface="Times New Roman" panose="02020603050405020304" pitchFamily="18" charset="0"/>
                          <a:cs typeface="Times New Roman" panose="02020603050405020304" pitchFamily="18" charset="0"/>
                        </a:rPr>
                        <a:t> Table 1. </a:t>
                      </a:r>
                      <a:r>
                        <a:rPr lang="en-US" sz="3600" b="1" i="1" u="none" strike="noStrike" dirty="0">
                          <a:solidFill>
                            <a:srgbClr val="000000"/>
                          </a:solidFill>
                          <a:effectLst/>
                          <a:latin typeface="Times New Roman" panose="02020603050405020304" pitchFamily="18" charset="0"/>
                          <a:cs typeface="Times New Roman" panose="02020603050405020304" pitchFamily="18" charset="0"/>
                        </a:rPr>
                        <a:t>Multivariate associations between resilience factors and substance use outcomes </a:t>
                      </a: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solidFill>
                      <a:srgbClr val="ED7D31"/>
                    </a:solidFill>
                  </a:tcPr>
                </a:tc>
                <a:tc hMerge="1">
                  <a:txBody>
                    <a:bodyPr/>
                    <a:lstStyle/>
                    <a:p>
                      <a:pPr algn="ctr"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solidFill>
                      <a:srgbClr val="DC2600"/>
                    </a:solidFill>
                  </a:tcPr>
                </a:tc>
                <a:tc hMerge="1">
                  <a:txBody>
                    <a:bodyPr/>
                    <a:lstStyle/>
                    <a:p>
                      <a:pPr marL="0" indent="0" algn="ctr" fontAlgn="b">
                        <a:buNone/>
                        <a:tabLst>
                          <a:tab pos="2644775" algn="l"/>
                        </a:tabLst>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solidFill>
                      <a:srgbClr val="70AD47"/>
                    </a:solidFill>
                  </a:tcPr>
                </a:tc>
                <a:tc hMerge="1">
                  <a:txBody>
                    <a:bodyPr/>
                    <a:lstStyle/>
                    <a:p>
                      <a:pPr algn="ctr"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solidFill>
                      <a:srgbClr val="657D9D"/>
                    </a:solidFill>
                  </a:tcPr>
                </a:tc>
                <a:tc hMerge="1">
                  <a:txBody>
                    <a:bodyPr/>
                    <a:lstStyle/>
                    <a:p>
                      <a:pPr algn="ctr"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solidFill>
                      <a:srgbClr val="00B0F0"/>
                    </a:solidFill>
                  </a:tcPr>
                </a:tc>
                <a:tc hMerge="1">
                  <a:txBody>
                    <a:bodyPr/>
                    <a:lstStyle/>
                    <a:p>
                      <a:pPr algn="ctr"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noFill/>
                  </a:tcPr>
                </a:tc>
                <a:extLst>
                  <a:ext uri="{0D108BD9-81ED-4DB2-BD59-A6C34878D82A}">
                    <a16:rowId xmlns:a16="http://schemas.microsoft.com/office/drawing/2014/main" val="2403970172"/>
                  </a:ext>
                </a:extLst>
              </a:tr>
              <a:tr h="591618">
                <a:tc>
                  <a:txBody>
                    <a:bodyPr/>
                    <a:lstStyle/>
                    <a:p>
                      <a:pPr algn="l"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Home Assets</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School</a:t>
                      </a:r>
                    </a:p>
                    <a:p>
                      <a:pPr algn="ctr" fontAlgn="b">
                        <a:buNone/>
                      </a:pPr>
                      <a:r>
                        <a:rPr lang="en-US" sz="3200" b="0" i="0" u="none" strike="noStrike" dirty="0">
                          <a:solidFill>
                            <a:srgbClr val="000000"/>
                          </a:solidFill>
                          <a:effectLst/>
                          <a:latin typeface="Times New Roman" panose="02020603050405020304" pitchFamily="18" charset="0"/>
                          <a:cs typeface="Times New Roman" panose="02020603050405020304" pitchFamily="18" charset="0"/>
                        </a:rPr>
                        <a:t>Assets</a:t>
                      </a: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C2600"/>
                    </a:solidFill>
                  </a:tcPr>
                </a:tc>
                <a:tc>
                  <a:txBody>
                    <a:bodyPr/>
                    <a:lstStyle/>
                    <a:p>
                      <a:pPr marL="0" indent="0" algn="ctr" fontAlgn="b">
                        <a:buNone/>
                        <a:tabLst>
                          <a:tab pos="2644775" algn="l"/>
                        </a:tabLst>
                      </a:pPr>
                      <a:r>
                        <a:rPr lang="en-US" sz="3200" b="0" u="none" strike="noStrike" dirty="0">
                          <a:solidFill>
                            <a:srgbClr val="000000"/>
                          </a:solidFill>
                          <a:effectLst/>
                          <a:latin typeface="Times New Roman" panose="02020603050405020304" pitchFamily="18" charset="0"/>
                          <a:cs typeface="Times New Roman" panose="02020603050405020304" pitchFamily="18" charset="0"/>
                        </a:rPr>
                        <a:t>Community Assets</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Peer</a:t>
                      </a:r>
                    </a:p>
                    <a:p>
                      <a:pPr algn="ctr" fontAlgn="b">
                        <a:buNone/>
                      </a:pPr>
                      <a:r>
                        <a:rPr lang="en-US" sz="3200" b="0" i="0" u="none" strike="noStrike" dirty="0">
                          <a:solidFill>
                            <a:srgbClr val="000000"/>
                          </a:solidFill>
                          <a:effectLst/>
                          <a:latin typeface="Times New Roman" panose="02020603050405020304" pitchFamily="18" charset="0"/>
                          <a:cs typeface="Times New Roman" panose="02020603050405020304" pitchFamily="18" charset="0"/>
                        </a:rPr>
                        <a:t>Assets</a:t>
                      </a: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57D9D"/>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Const use of Time</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fontAlgn="b">
                        <a:buNone/>
                      </a:pP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8858916"/>
                  </a:ext>
                </a:extLst>
              </a:tr>
              <a:tr h="579401">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Substance Use Outcomes</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l-GR" sz="3200" b="1" u="none" strike="noStrike" dirty="0">
                          <a:solidFill>
                            <a:srgbClr val="000000"/>
                          </a:solidFill>
                          <a:effectLst/>
                          <a:latin typeface="Times New Roman" panose="02020603050405020304" pitchFamily="18" charset="0"/>
                          <a:cs typeface="Times New Roman" panose="02020603050405020304" pitchFamily="18" charset="0"/>
                        </a:rPr>
                        <a:t>β</a:t>
                      </a:r>
                      <a:endParaRPr lang="el-GR"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ctr" fontAlgn="ctr">
                        <a:buNone/>
                      </a:pPr>
                      <a:r>
                        <a:rPr lang="el-GR" sz="3200" b="1" u="none" strike="noStrike" dirty="0">
                          <a:solidFill>
                            <a:srgbClr val="000000"/>
                          </a:solidFill>
                          <a:effectLst/>
                          <a:latin typeface="Times New Roman" panose="02020603050405020304" pitchFamily="18" charset="0"/>
                          <a:cs typeface="Times New Roman" panose="02020603050405020304" pitchFamily="18" charset="0"/>
                        </a:rPr>
                        <a:t>β</a:t>
                      </a:r>
                      <a:endParaRPr lang="el-GR"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C2600"/>
                    </a:solidFill>
                  </a:tcPr>
                </a:tc>
                <a:tc>
                  <a:txBody>
                    <a:bodyPr/>
                    <a:lstStyle/>
                    <a:p>
                      <a:pPr algn="ctr" fontAlgn="ctr">
                        <a:buNone/>
                      </a:pPr>
                      <a:r>
                        <a:rPr lang="el-GR" sz="3200" b="1" u="none" strike="noStrike" dirty="0">
                          <a:solidFill>
                            <a:srgbClr val="000000"/>
                          </a:solidFill>
                          <a:effectLst/>
                          <a:latin typeface="Times New Roman" panose="02020603050405020304" pitchFamily="18" charset="0"/>
                          <a:cs typeface="Times New Roman" panose="02020603050405020304" pitchFamily="18" charset="0"/>
                        </a:rPr>
                        <a:t>β</a:t>
                      </a:r>
                      <a:endParaRPr lang="el-GR"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ctr">
                        <a:buNone/>
                      </a:pPr>
                      <a:r>
                        <a:rPr lang="el-GR" sz="3200" b="1" u="none" strike="noStrike" dirty="0">
                          <a:solidFill>
                            <a:srgbClr val="000000"/>
                          </a:solidFill>
                          <a:effectLst/>
                          <a:latin typeface="Times New Roman" panose="02020603050405020304" pitchFamily="18" charset="0"/>
                          <a:cs typeface="Times New Roman" panose="02020603050405020304" pitchFamily="18" charset="0"/>
                        </a:rPr>
                        <a:t>β</a:t>
                      </a:r>
                      <a:endParaRPr lang="el-GR"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57D9D"/>
                    </a:solidFill>
                  </a:tcPr>
                </a:tc>
                <a:tc>
                  <a:txBody>
                    <a:bodyPr/>
                    <a:lstStyle/>
                    <a:p>
                      <a:pPr algn="ctr" fontAlgn="ctr">
                        <a:buNone/>
                      </a:pPr>
                      <a:r>
                        <a:rPr lang="el-GR" sz="3200" b="1" u="none" strike="noStrike" dirty="0">
                          <a:solidFill>
                            <a:srgbClr val="000000"/>
                          </a:solidFill>
                          <a:effectLst/>
                          <a:latin typeface="Times New Roman" panose="02020603050405020304" pitchFamily="18" charset="0"/>
                          <a:cs typeface="Times New Roman" panose="02020603050405020304" pitchFamily="18" charset="0"/>
                        </a:rPr>
                        <a:t>β</a:t>
                      </a:r>
                      <a:endParaRPr lang="el-GR"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fontAlgn="ctr">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R</a:t>
                      </a:r>
                      <a:r>
                        <a:rPr lang="en-US" sz="3200" b="1" u="none" strike="noStrike" baseline="30000" dirty="0">
                          <a:solidFill>
                            <a:srgbClr val="000000"/>
                          </a:solidFill>
                          <a:effectLst/>
                          <a:latin typeface="Times New Roman" panose="02020603050405020304" pitchFamily="18" charset="0"/>
                          <a:cs typeface="Times New Roman" panose="02020603050405020304" pitchFamily="18" charset="0"/>
                        </a:rPr>
                        <a:t>2</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4013444"/>
                  </a:ext>
                </a:extLst>
              </a:tr>
              <a:tr h="579401">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Lifetime Prevalence – Cigarette Use</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-.343</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.035</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C2600"/>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.062</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.118</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657D9D"/>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-.127</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.091</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5170685"/>
                  </a:ext>
                </a:extLst>
              </a:tr>
              <a:tr h="579401">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Past 30 Day # of  Forms of Tobacco</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-.398</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.037</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DC260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.121</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.116</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57D9D"/>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-.049</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.080</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8209710"/>
                  </a:ext>
                </a:extLst>
              </a:tr>
              <a:tr h="571095">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Past 30 Day Use – Vaping </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-.320</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.005</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DC260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.127</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.141</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57D9D"/>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-.090</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.062</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20236659"/>
                  </a:ext>
                </a:extLst>
              </a:tr>
              <a:tr h="579401">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Past 30 Day Use – Alcohol</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-.325</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-.001</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DC260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.091</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.093</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57D9D"/>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.009</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.054</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23952192"/>
                  </a:ext>
                </a:extLst>
              </a:tr>
              <a:tr h="579401">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Past 30 Day Use – Marijuana</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-.290</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.044</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DC260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.068</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.081</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57D9D"/>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-.116</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.064</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76972027"/>
                  </a:ext>
                </a:extLst>
              </a:tr>
              <a:tr h="571095">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Past 30 Day Use – Drugs</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-.418</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.041</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DC260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.088</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.073</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57D9D"/>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-.012</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.095</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14205277"/>
                  </a:ext>
                </a:extLst>
              </a:tr>
              <a:tr h="579401">
                <a:tc>
                  <a:txBody>
                    <a:bodyPr/>
                    <a:lstStyle/>
                    <a:p>
                      <a:pPr algn="l"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 Lifetime Prevalence – Drug Use </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-.383</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7D31"/>
                    </a:solidFill>
                  </a:tcPr>
                </a:tc>
                <a:tc>
                  <a:txBody>
                    <a:bodyPr/>
                    <a:lstStyle/>
                    <a:p>
                      <a:pPr algn="ctr" fontAlgn="b">
                        <a:buNone/>
                      </a:pPr>
                      <a:r>
                        <a:rPr lang="en-US" sz="3200" b="0" u="none" strike="noStrike" dirty="0">
                          <a:solidFill>
                            <a:srgbClr val="000000"/>
                          </a:solidFill>
                          <a:effectLst/>
                          <a:latin typeface="Times New Roman" panose="02020603050405020304" pitchFamily="18" charset="0"/>
                          <a:cs typeface="Times New Roman" panose="02020603050405020304" pitchFamily="18" charset="0"/>
                        </a:rPr>
                        <a:t>.033</a:t>
                      </a:r>
                      <a:endParaRPr lang="en-US" sz="3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C260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.060</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.100</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57D9D"/>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-.048</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algn="ctr" fontAlgn="b">
                        <a:buNone/>
                      </a:pPr>
                      <a:r>
                        <a:rPr lang="en-US" sz="3200" b="1" u="none" strike="noStrike" dirty="0">
                          <a:solidFill>
                            <a:srgbClr val="000000"/>
                          </a:solidFill>
                          <a:effectLst/>
                          <a:latin typeface="Times New Roman" panose="02020603050405020304" pitchFamily="18" charset="0"/>
                          <a:cs typeface="Times New Roman" panose="02020603050405020304" pitchFamily="18" charset="0"/>
                        </a:rPr>
                        <a:t>.091</a:t>
                      </a:r>
                      <a:endParaRPr lang="en-US" sz="3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585" marR="7585" marT="758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2689833"/>
                  </a:ext>
                </a:extLst>
              </a:tr>
            </a:tbl>
          </a:graphicData>
        </a:graphic>
      </p:graphicFrame>
    </p:spTree>
    <p:extLst>
      <p:ext uri="{BB962C8B-B14F-4D97-AF65-F5344CB8AC3E}">
        <p14:creationId xmlns:p14="http://schemas.microsoft.com/office/powerpoint/2010/main" val="2688648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5747</TotalTime>
  <Words>1147</Words>
  <Application>Microsoft Office PowerPoint</Application>
  <PresentationFormat>Custom</PresentationFormat>
  <Paragraphs>137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Richards, Dylan K</dc:creator>
  <cp:lastModifiedBy>Nyx t</cp:lastModifiedBy>
  <cp:revision>703</cp:revision>
  <cp:lastPrinted>2023-07-18T22:45:18Z</cp:lastPrinted>
  <dcterms:created xsi:type="dcterms:W3CDTF">2019-04-11T17:16:22Z</dcterms:created>
  <dcterms:modified xsi:type="dcterms:W3CDTF">2025-10-31T18:05:02Z</dcterms:modified>
</cp:coreProperties>
</file>